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627" r:id="rId3"/>
    <p:sldId id="730" r:id="rId4"/>
    <p:sldId id="724" r:id="rId5"/>
    <p:sldId id="712" r:id="rId6"/>
    <p:sldId id="734" r:id="rId7"/>
    <p:sldId id="725" r:id="rId8"/>
    <p:sldId id="726" r:id="rId9"/>
    <p:sldId id="729" r:id="rId10"/>
    <p:sldId id="732" r:id="rId11"/>
    <p:sldId id="735" r:id="rId12"/>
    <p:sldId id="736" r:id="rId13"/>
  </p:sldIdLst>
  <p:sldSz cx="9906000" cy="6858000" type="A4"/>
  <p:notesSz cx="6805613" cy="993933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33797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A8EB"/>
    <a:srgbClr val="003082"/>
    <a:srgbClr val="33CC33"/>
    <a:srgbClr val="FFF05F"/>
    <a:srgbClr val="DC241F"/>
    <a:srgbClr val="292929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9" autoAdjust="0"/>
    <p:restoredTop sz="98017" autoAdjust="0"/>
  </p:normalViewPr>
  <p:slideViewPr>
    <p:cSldViewPr snapToGrid="0">
      <p:cViewPr varScale="1">
        <p:scale>
          <a:sx n="77" d="100"/>
          <a:sy n="77" d="100"/>
        </p:scale>
        <p:origin x="-1074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076" y="-108"/>
      </p:cViewPr>
      <p:guideLst>
        <p:guide orient="horz" pos="3131"/>
        <p:guide pos="2144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18" rIns="91440" bIns="4571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18" rIns="91440" bIns="4571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fld id="{08802E26-0DA1-4B4D-9A5A-8A213FDF354C}" type="datetimeFigureOut">
              <a:rPr lang="en-US"/>
              <a:pPr/>
              <a:t>5/20/2011</a:t>
            </a:fld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18" rIns="91440" bIns="4571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18" rIns="91440" bIns="4571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fld id="{4C4EBA29-7129-44F7-8BE4-00E8536050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9" rIns="95563" bIns="47789" numCol="1" anchor="t" anchorCtr="0" compatLnSpc="1">
            <a:prstTxWarp prst="textNoShape">
              <a:avLst/>
            </a:prstTxWarp>
          </a:bodyPr>
          <a:lstStyle>
            <a:lvl1pPr algn="l" defTabSz="957263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79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9" rIns="95563" bIns="47789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4800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9" rIns="95563" bIns="47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9" rIns="95563" bIns="47789" numCol="1" anchor="b" anchorCtr="0" compatLnSpc="1">
            <a:prstTxWarp prst="textNoShape">
              <a:avLst/>
            </a:prstTxWarp>
          </a:bodyPr>
          <a:lstStyle>
            <a:lvl1pPr algn="l" defTabSz="957263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79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9" rIns="95563" bIns="47789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fld id="{36001B33-924C-4DE7-B34B-247FF86B68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7"/>
          <p:cNvSpPr txBox="1">
            <a:spLocks noGrp="1" noChangeArrowheads="1"/>
          </p:cNvSpPr>
          <p:nvPr/>
        </p:nvSpPr>
        <p:spPr bwMode="auto">
          <a:xfrm>
            <a:off x="3856038" y="9444038"/>
            <a:ext cx="29479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3" tIns="47785" rIns="95563" bIns="47785" anchor="b"/>
          <a:lstStyle/>
          <a:p>
            <a:pPr algn="r" defTabSz="957263" eaLnBrk="1" hangingPunct="1">
              <a:spcBef>
                <a:spcPct val="0"/>
              </a:spcBef>
            </a:pPr>
            <a:fld id="{35FF0036-521B-4052-A63A-81DE10CB82D9}" type="slidenum">
              <a:rPr lang="en-US" sz="1300">
                <a:solidFill>
                  <a:schemeClr val="tx1"/>
                </a:solidFill>
              </a:rPr>
              <a:pPr algn="r" defTabSz="957263" eaLnBrk="1" hangingPunct="1">
                <a:spcBef>
                  <a:spcPct val="0"/>
                </a:spcBef>
              </a:pPr>
              <a:t>1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835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258050" y="122238"/>
            <a:ext cx="2303463" cy="58991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4488" y="122238"/>
            <a:ext cx="6761162" cy="58991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4488" y="122238"/>
            <a:ext cx="9210675" cy="4270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344488" y="1557338"/>
            <a:ext cx="9217025" cy="4464050"/>
          </a:xfrm>
        </p:spPr>
        <p:txBody>
          <a:bodyPr/>
          <a:lstStyle/>
          <a:p>
            <a:pPr lvl="0"/>
            <a:r>
              <a:rPr lang="pl-PL" noProof="0" smtClean="0"/>
              <a:t>Kliknij ikonę, aby dodać tabelę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4488" y="122238"/>
            <a:ext cx="9210675" cy="4270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344488" y="1557338"/>
            <a:ext cx="9217025" cy="4464050"/>
          </a:xfrm>
        </p:spPr>
        <p:txBody>
          <a:bodyPr/>
          <a:lstStyle/>
          <a:p>
            <a:pPr lvl="0"/>
            <a:r>
              <a:rPr lang="pl-PL" noProof="0" smtClean="0"/>
              <a:t>Kliknij ikonę, aby dodać wykres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4488" y="122238"/>
            <a:ext cx="9210675" cy="4270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44488" y="1557338"/>
            <a:ext cx="4532312" cy="44640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532313" cy="44640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4488" y="1557338"/>
            <a:ext cx="45323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53231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258050" y="122238"/>
            <a:ext cx="2303463" cy="58991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4488" y="122238"/>
            <a:ext cx="6761162" cy="58991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4488" y="1557338"/>
            <a:ext cx="45323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29200" y="1557338"/>
            <a:ext cx="453231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557338"/>
            <a:ext cx="9217025" cy="446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smtClean="0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V="1">
            <a:off x="344488" y="620713"/>
            <a:ext cx="92106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22238"/>
            <a:ext cx="9210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GB" smtClean="0"/>
          </a:p>
        </p:txBody>
      </p:sp>
      <p:sp>
        <p:nvSpPr>
          <p:cNvPr id="5126" name="Text Box 6"/>
          <p:cNvSpPr txBox="1">
            <a:spLocks noChangeArrowheads="1"/>
          </p:cNvSpPr>
          <p:nvPr userDrawn="1"/>
        </p:nvSpPr>
        <p:spPr bwMode="auto">
          <a:xfrm>
            <a:off x="4837113" y="6513513"/>
            <a:ext cx="4032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Arial" charset="0"/>
              <a:buNone/>
            </a:pPr>
            <a:r>
              <a:rPr lang="pl-PL" sz="1000">
                <a:solidFill>
                  <a:schemeClr val="tx1"/>
                </a:solidFill>
              </a:rPr>
              <a:t>- </a:t>
            </a:r>
            <a:fld id="{C269249D-ECCF-455B-991A-0804D8051E3B}" type="slidenum">
              <a:rPr lang="en-US" sz="1000">
                <a:solidFill>
                  <a:schemeClr val="tx1"/>
                </a:solidFill>
              </a:rPr>
              <a:pPr eaLnBrk="1" hangingPunct="1">
                <a:lnSpc>
                  <a:spcPct val="12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charset="0"/>
                <a:buNone/>
              </a:pPr>
              <a:t>‹#›</a:t>
            </a:fld>
            <a:r>
              <a:rPr lang="pl-PL" sz="1000">
                <a:solidFill>
                  <a:schemeClr val="tx1"/>
                </a:solidFill>
              </a:rPr>
              <a:t> -</a:t>
            </a:r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29488" y="92075"/>
            <a:ext cx="2276475" cy="457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75000"/>
        </a:spcBef>
        <a:spcAft>
          <a:spcPct val="0"/>
        </a:spcAft>
        <a:buClr>
          <a:srgbClr val="DC241F"/>
        </a:buClr>
        <a:buFont typeface="Wingdings 2" pitchFamily="18" charset="2"/>
        <a:buChar char="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5425" algn="l" rtl="0" eaLnBrk="0" fontAlgn="base" hangingPunct="0">
        <a:spcBef>
          <a:spcPct val="25000"/>
        </a:spcBef>
        <a:spcAft>
          <a:spcPct val="0"/>
        </a:spcAft>
        <a:buClr>
          <a:srgbClr val="DC241F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2pPr>
      <a:lvl3pPr marL="684213" indent="-227013" algn="l" rtl="0" eaLnBrk="0" fontAlgn="base" hangingPunct="0">
        <a:spcBef>
          <a:spcPct val="25000"/>
        </a:spcBef>
        <a:spcAft>
          <a:spcPct val="0"/>
        </a:spcAft>
        <a:buClr>
          <a:srgbClr val="DC241F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912813" indent="-227013" algn="l" rtl="0" eaLnBrk="0" fontAlgn="base" hangingPunct="0">
        <a:spcBef>
          <a:spcPct val="25000"/>
        </a:spcBef>
        <a:spcAft>
          <a:spcPct val="0"/>
        </a:spcAft>
        <a:buClr>
          <a:srgbClr val="DC241F"/>
        </a:buClr>
        <a:buFont typeface="Wingdings 2" pitchFamily="18" charset="2"/>
        <a:buChar char=""/>
        <a:defRPr sz="1400">
          <a:solidFill>
            <a:schemeClr val="tx1"/>
          </a:solidFill>
          <a:latin typeface="+mn-lt"/>
        </a:defRPr>
      </a:lvl4pPr>
      <a:lvl5pPr marL="1141413" indent="-227013" algn="l" rtl="0" eaLnBrk="0" fontAlgn="base" hangingPunct="0">
        <a:spcBef>
          <a:spcPct val="25000"/>
        </a:spcBef>
        <a:spcAft>
          <a:spcPct val="0"/>
        </a:spcAft>
        <a:buClr>
          <a:srgbClr val="DC241F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5pPr>
      <a:lvl6pPr marL="1598613" indent="-227013" algn="l" rtl="0" eaLnBrk="1" fontAlgn="base" hangingPunct="1">
        <a:spcBef>
          <a:spcPct val="25000"/>
        </a:spcBef>
        <a:spcAft>
          <a:spcPct val="0"/>
        </a:spcAft>
        <a:buClr>
          <a:srgbClr val="DC241F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055813" indent="-227013" algn="l" rtl="0" eaLnBrk="1" fontAlgn="base" hangingPunct="1">
        <a:spcBef>
          <a:spcPct val="25000"/>
        </a:spcBef>
        <a:spcAft>
          <a:spcPct val="0"/>
        </a:spcAft>
        <a:buClr>
          <a:srgbClr val="DC241F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2513013" indent="-227013" algn="l" rtl="0" eaLnBrk="1" fontAlgn="base" hangingPunct="1">
        <a:spcBef>
          <a:spcPct val="25000"/>
        </a:spcBef>
        <a:spcAft>
          <a:spcPct val="0"/>
        </a:spcAft>
        <a:buClr>
          <a:srgbClr val="DC241F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2970213" indent="-227013" algn="l" rtl="0" eaLnBrk="1" fontAlgn="base" hangingPunct="1">
        <a:spcBef>
          <a:spcPct val="25000"/>
        </a:spcBef>
        <a:spcAft>
          <a:spcPct val="0"/>
        </a:spcAft>
        <a:buClr>
          <a:srgbClr val="DC241F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538" name="Picture 35" descr="Bar_A4_16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2263" y="3276600"/>
            <a:ext cx="92519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39" name="Picture 22" descr="Citi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1875" y="6270625"/>
            <a:ext cx="2257425" cy="4445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sp>
        <p:nvSpPr>
          <p:cNvPr id="8335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557338"/>
            <a:ext cx="9217025" cy="446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smtClean="0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22238"/>
            <a:ext cx="9210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GB" smtClean="0"/>
          </a:p>
        </p:txBody>
      </p:sp>
      <p:sp>
        <p:nvSpPr>
          <p:cNvPr id="833542" name="Text Box 6"/>
          <p:cNvSpPr txBox="1">
            <a:spLocks noChangeArrowheads="1"/>
          </p:cNvSpPr>
          <p:nvPr userDrawn="1"/>
        </p:nvSpPr>
        <p:spPr bwMode="auto">
          <a:xfrm>
            <a:off x="4837113" y="6513513"/>
            <a:ext cx="4032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Arial" charset="0"/>
              <a:buNone/>
            </a:pPr>
            <a:r>
              <a:rPr lang="pl-PL" sz="1000">
                <a:solidFill>
                  <a:schemeClr val="tx1"/>
                </a:solidFill>
              </a:rPr>
              <a:t>( </a:t>
            </a:r>
            <a:fld id="{0C38C426-BD1C-4DAC-B9AE-EA65145A8C6E}" type="slidenum">
              <a:rPr lang="en-US" sz="1000">
                <a:solidFill>
                  <a:schemeClr val="tx1"/>
                </a:solidFill>
              </a:rPr>
              <a:pPr eaLnBrk="1" hangingPunct="1">
                <a:lnSpc>
                  <a:spcPct val="12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accent1"/>
                </a:buClr>
                <a:buFont typeface="Arial" charset="0"/>
                <a:buNone/>
              </a:pPr>
              <a:t>‹#›</a:t>
            </a:fld>
            <a:r>
              <a:rPr lang="pl-PL" sz="1000">
                <a:solidFill>
                  <a:schemeClr val="tx1"/>
                </a:solidFill>
              </a:rPr>
              <a:t> (</a:t>
            </a:r>
            <a:endParaRPr lang="en-US" sz="10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75000"/>
        </a:spcBef>
        <a:spcAft>
          <a:spcPct val="0"/>
        </a:spcAft>
        <a:buClr>
          <a:srgbClr val="DC241F"/>
        </a:buClr>
        <a:buFont typeface="Wingdings 2" pitchFamily="18" charset="2"/>
        <a:buChar char="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5425" algn="l" rtl="0" fontAlgn="base">
        <a:spcBef>
          <a:spcPct val="25000"/>
        </a:spcBef>
        <a:spcAft>
          <a:spcPct val="0"/>
        </a:spcAft>
        <a:buClr>
          <a:srgbClr val="DC241F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2pPr>
      <a:lvl3pPr marL="684213" indent="-227013" algn="l" rtl="0" fontAlgn="base">
        <a:spcBef>
          <a:spcPct val="25000"/>
        </a:spcBef>
        <a:spcAft>
          <a:spcPct val="0"/>
        </a:spcAft>
        <a:buClr>
          <a:srgbClr val="DC241F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912813" indent="-227013" algn="l" rtl="0" fontAlgn="base">
        <a:spcBef>
          <a:spcPct val="25000"/>
        </a:spcBef>
        <a:spcAft>
          <a:spcPct val="0"/>
        </a:spcAft>
        <a:buClr>
          <a:srgbClr val="DC241F"/>
        </a:buClr>
        <a:buFont typeface="Wingdings 2" pitchFamily="18" charset="2"/>
        <a:buChar char=""/>
        <a:defRPr sz="1400">
          <a:solidFill>
            <a:schemeClr val="tx1"/>
          </a:solidFill>
          <a:latin typeface="+mn-lt"/>
        </a:defRPr>
      </a:lvl4pPr>
      <a:lvl5pPr marL="1141413" indent="-227013" algn="l" rtl="0" fontAlgn="base">
        <a:spcBef>
          <a:spcPct val="25000"/>
        </a:spcBef>
        <a:spcAft>
          <a:spcPct val="0"/>
        </a:spcAft>
        <a:buClr>
          <a:srgbClr val="DC241F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5pPr>
      <a:lvl6pPr marL="1598613" indent="-227013" algn="l" rtl="0" fontAlgn="base">
        <a:spcBef>
          <a:spcPct val="25000"/>
        </a:spcBef>
        <a:spcAft>
          <a:spcPct val="0"/>
        </a:spcAft>
        <a:buClr>
          <a:srgbClr val="DC241F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055813" indent="-227013" algn="l" rtl="0" fontAlgn="base">
        <a:spcBef>
          <a:spcPct val="25000"/>
        </a:spcBef>
        <a:spcAft>
          <a:spcPct val="0"/>
        </a:spcAft>
        <a:buClr>
          <a:srgbClr val="DC241F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2513013" indent="-227013" algn="l" rtl="0" fontAlgn="base">
        <a:spcBef>
          <a:spcPct val="25000"/>
        </a:spcBef>
        <a:spcAft>
          <a:spcPct val="0"/>
        </a:spcAft>
        <a:buClr>
          <a:srgbClr val="DC241F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2970213" indent="-227013" algn="l" rtl="0" fontAlgn="base">
        <a:spcBef>
          <a:spcPct val="25000"/>
        </a:spcBef>
        <a:spcAft>
          <a:spcPct val="0"/>
        </a:spcAft>
        <a:buClr>
          <a:srgbClr val="DC241F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ihandlowy.pl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5.wm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hyperlink" Target="http://images.google.com/imgres?imgurl=http://www.clipartguide.com/_small/0060-0709-1816-5013.jpg&amp;imgrefurl=http://www.clipartguide.com/_pages/0060-0709-1816-5013.html&amp;h=350&amp;w=263&amp;sz=15&amp;hl=en&amp;start=42&amp;tbnid=gBqYUSInCB8zcM:&amp;tbnh=120&amp;tbnw=90&amp;prev=/images%3Fq%3Dbank%2Bteller%26start%3D40%26gbv%3D2%26ndsp%3D20%26svnum%3D10%26hl%3Den%26sa%3DN" TargetMode="Externa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ChangeArrowheads="1"/>
          </p:cNvSpPr>
          <p:nvPr/>
        </p:nvSpPr>
        <p:spPr bwMode="auto">
          <a:xfrm>
            <a:off x="4318000" y="6426200"/>
            <a:ext cx="1414463" cy="4318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pl-PL"/>
          </a:p>
        </p:txBody>
      </p:sp>
      <p:sp>
        <p:nvSpPr>
          <p:cNvPr id="834564" name="Rectangle 2"/>
          <p:cNvSpPr>
            <a:spLocks noChangeArrowheads="1"/>
          </p:cNvSpPr>
          <p:nvPr/>
        </p:nvSpPr>
        <p:spPr bwMode="auto">
          <a:xfrm>
            <a:off x="273050" y="3573463"/>
            <a:ext cx="8424863" cy="9366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l" eaLnBrk="1" hangingPunct="1">
              <a:spcBef>
                <a:spcPct val="75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pl-PL" b="1">
                <a:solidFill>
                  <a:srgbClr val="DC241F"/>
                </a:solidFill>
              </a:rPr>
              <a:t>Miejska Karta Płatnicza</a:t>
            </a:r>
            <a:r>
              <a:rPr lang="pl-PL" b="1"/>
              <a:t> </a:t>
            </a:r>
            <a:r>
              <a:rPr lang="pl-PL" b="1">
                <a:solidFill>
                  <a:srgbClr val="DC241F"/>
                </a:solidFill>
              </a:rPr>
              <a:t>dla Szczecina</a:t>
            </a:r>
            <a:br>
              <a:rPr lang="pl-PL" b="1">
                <a:solidFill>
                  <a:srgbClr val="DC241F"/>
                </a:solidFill>
              </a:rPr>
            </a:br>
            <a:r>
              <a:rPr lang="pl-PL" b="1">
                <a:solidFill>
                  <a:srgbClr val="003082"/>
                </a:solidFill>
              </a:rPr>
              <a:t>Wygoda i oszczędność</a:t>
            </a:r>
            <a:r>
              <a:rPr lang="pl-PL"/>
              <a:t> </a:t>
            </a:r>
            <a:endParaRPr lang="en-GB"/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>
            <a:off x="6681788" y="5805488"/>
            <a:ext cx="302418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/>
            <a:r>
              <a:rPr lang="pl-PL" sz="1400">
                <a:solidFill>
                  <a:srgbClr val="DC241F"/>
                </a:solidFill>
              </a:rPr>
              <a:t>Szczecin, Maj 2011</a:t>
            </a:r>
          </a:p>
        </p:txBody>
      </p:sp>
      <p:pic>
        <p:nvPicPr>
          <p:cNvPr id="834566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1412875"/>
            <a:ext cx="2808288" cy="17303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834568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5163" y="836613"/>
            <a:ext cx="2806700" cy="173196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83456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313" y="260350"/>
            <a:ext cx="27924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ChangeArrowheads="1"/>
          </p:cNvSpPr>
          <p:nvPr/>
        </p:nvSpPr>
        <p:spPr bwMode="auto">
          <a:xfrm>
            <a:off x="344488" y="122238"/>
            <a:ext cx="9210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pl-PL" sz="2000"/>
              <a:t>Miejska Karta Płatnicza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5816600" y="836613"/>
            <a:ext cx="3744913" cy="360045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DC241F"/>
              </a:buClr>
            </a:pPr>
            <a:r>
              <a:rPr lang="pl-PL" sz="2300" b="1">
                <a:solidFill>
                  <a:schemeClr val="bg1"/>
                </a:solidFill>
              </a:rPr>
              <a:t>Najbardziej Innowacyjna polska karta 2010 roku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DC241F"/>
              </a:buClr>
            </a:pPr>
            <a:r>
              <a:rPr lang="pl-PL" sz="2300" b="1" i="1">
                <a:solidFill>
                  <a:schemeClr val="bg1"/>
                </a:solidFill>
              </a:rPr>
              <a:t>(wygrana w konkursie Central European Electronic Card)</a:t>
            </a:r>
          </a:p>
        </p:txBody>
      </p:sp>
      <p:pic>
        <p:nvPicPr>
          <p:cNvPr id="1120260" name="Picture 4" descr="nagrod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836613"/>
            <a:ext cx="5295900" cy="554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Text Box 3"/>
          <p:cNvSpPr txBox="1">
            <a:spLocks noChangeArrowheads="1"/>
          </p:cNvSpPr>
          <p:nvPr/>
        </p:nvSpPr>
        <p:spPr bwMode="auto">
          <a:xfrm>
            <a:off x="344488" y="1484313"/>
            <a:ext cx="9490075" cy="246538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pl-PL" sz="1200" b="1">
                <a:solidFill>
                  <a:srgbClr val="777777"/>
                </a:solidFill>
                <a:hlinkClick r:id="rId2"/>
              </a:rPr>
              <a:t>www.citihandlowy.pl</a:t>
            </a:r>
            <a:endParaRPr lang="pl-PL" sz="1200" b="1">
              <a:solidFill>
                <a:srgbClr val="777777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pl-PL" sz="1200">
                <a:solidFill>
                  <a:srgbClr val="777777"/>
                </a:solidFill>
              </a:rPr>
              <a:t>Bank Handlowy w Warszawie S.A.</a:t>
            </a:r>
          </a:p>
          <a:p>
            <a:pPr algn="l" eaLnBrk="1" hangingPunct="1">
              <a:spcBef>
                <a:spcPct val="0"/>
              </a:spcBef>
            </a:pPr>
            <a:endParaRPr lang="pl-PL" sz="1200">
              <a:solidFill>
                <a:srgbClr val="777777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pl-PL" sz="1200">
                <a:solidFill>
                  <a:srgbClr val="777777"/>
                </a:solidFill>
              </a:rPr>
              <a:t>Citi Handlowy jest zastrzeżonym znakiem towarowym należącym do podmiotów z grupy Citigroup Inc.</a:t>
            </a:r>
          </a:p>
          <a:p>
            <a:pPr algn="l" eaLnBrk="1" hangingPunct="1">
              <a:spcBef>
                <a:spcPct val="0"/>
              </a:spcBef>
            </a:pPr>
            <a:endParaRPr lang="pl-PL" sz="1200">
              <a:solidFill>
                <a:srgbClr val="777777"/>
              </a:solidFill>
            </a:endParaRPr>
          </a:p>
          <a:p>
            <a:pPr algn="l" eaLnBrk="1" hangingPunct="1">
              <a:spcBef>
                <a:spcPct val="0"/>
              </a:spcBef>
            </a:pPr>
            <a:endParaRPr lang="pl-PL" sz="1200">
              <a:solidFill>
                <a:srgbClr val="777777"/>
              </a:solidFill>
            </a:endParaRPr>
          </a:p>
          <a:p>
            <a:pPr algn="l" eaLnBrk="1" hangingPunct="1">
              <a:spcBef>
                <a:spcPct val="0"/>
              </a:spcBef>
            </a:pPr>
            <a:endParaRPr lang="pl-PL" sz="1200">
              <a:solidFill>
                <a:srgbClr val="777777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pl-PL" sz="1200">
                <a:solidFill>
                  <a:srgbClr val="777777"/>
                </a:solidFill>
              </a:rPr>
              <a:t>Niniejszy materiał reklamowy został wydany jedynie w celach informacyjnych i nie stanowi oferty w rozumieniu art. 66 Kodeksu Cywilnego.</a:t>
            </a:r>
          </a:p>
          <a:p>
            <a:pPr algn="l" eaLnBrk="1" hangingPunct="1">
              <a:spcBef>
                <a:spcPct val="0"/>
              </a:spcBef>
            </a:pPr>
            <a:endParaRPr lang="pl-PL" sz="1200">
              <a:solidFill>
                <a:srgbClr val="777777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pl-PL" sz="1200">
                <a:solidFill>
                  <a:srgbClr val="777777"/>
                </a:solidFill>
              </a:rPr>
              <a:t>Bank Handlowy w Warszawie S.A. z siedzibą w  Warszawie, ul. Senatorska 16, 00-923 Warszawa, zarejestrowany w rejestrze przedsiębiorców Krajowego Rejestru Sądowego przez Sąd Rejonowy dla m.st. Warszawy w Warszawie, XII Wydział Gospodarczy Krajowego Rejestru Sądowego, pod nr. KRS 000 000 1538; NIP 526-030-02-91; wysokość kapitału zakładowego wynosi 522.638.400 </a:t>
            </a:r>
            <a:r>
              <a:rPr lang="cs-CZ" sz="1200">
                <a:solidFill>
                  <a:srgbClr val="777777"/>
                </a:solidFill>
              </a:rPr>
              <a:t>złotych</a:t>
            </a:r>
            <a:r>
              <a:rPr lang="pl-PL" sz="1200">
                <a:solidFill>
                  <a:srgbClr val="777777"/>
                </a:solidFill>
              </a:rPr>
              <a:t>, </a:t>
            </a:r>
            <a:r>
              <a:rPr lang="cs-CZ" sz="1200">
                <a:solidFill>
                  <a:srgbClr val="777777"/>
                </a:solidFill>
              </a:rPr>
              <a:t>kapitał został</a:t>
            </a:r>
            <a:r>
              <a:rPr lang="pl-PL" sz="1200">
                <a:solidFill>
                  <a:srgbClr val="777777"/>
                </a:solidFill>
              </a:rPr>
              <a:t> w p</a:t>
            </a:r>
            <a:r>
              <a:rPr lang="cs-CZ" sz="1200">
                <a:solidFill>
                  <a:srgbClr val="777777"/>
                </a:solidFill>
              </a:rPr>
              <a:t>ełni opłacony</a:t>
            </a:r>
            <a:r>
              <a:rPr lang="pl-PL" sz="1200">
                <a:solidFill>
                  <a:srgbClr val="777777"/>
                </a:solidFill>
              </a:rPr>
              <a:t>.</a:t>
            </a:r>
            <a:endParaRPr lang="en-US" sz="1200">
              <a:solidFill>
                <a:srgbClr val="777777"/>
              </a:solidFill>
            </a:endParaRPr>
          </a:p>
        </p:txBody>
      </p:sp>
      <p:sp>
        <p:nvSpPr>
          <p:cNvPr id="1122307" name="Rectangle 2"/>
          <p:cNvSpPr>
            <a:spLocks noChangeArrowheads="1"/>
          </p:cNvSpPr>
          <p:nvPr/>
        </p:nvSpPr>
        <p:spPr bwMode="auto">
          <a:xfrm>
            <a:off x="344488" y="122238"/>
            <a:ext cx="9210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pl-PL" sz="2000"/>
              <a:t>Miejska Karta Płatnicza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135" name="Picture 33" descr="ch_2c-blu_pos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4057981"/>
            <a:ext cx="17938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4140" name="Picture 28"/>
          <p:cNvPicPr>
            <a:picLocks noChangeAspect="1" noChangeArrowheads="1"/>
          </p:cNvPicPr>
          <p:nvPr/>
        </p:nvPicPr>
        <p:blipFill>
          <a:blip r:embed="rId3" cstate="print">
            <a:lum bright="72000" contrast="-70000"/>
          </a:blip>
          <a:srcRect/>
          <a:stretch>
            <a:fillRect/>
          </a:stretch>
        </p:blipFill>
        <p:spPr bwMode="auto">
          <a:xfrm>
            <a:off x="5487988" y="1484313"/>
            <a:ext cx="4418012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4114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1660696"/>
            <a:ext cx="1873250" cy="11572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1114115" name="Picture 17" descr="ZT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7125" y="692150"/>
            <a:ext cx="6159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4116" name="Picture 18" descr="WK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9263" y="1779759"/>
            <a:ext cx="1873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4117" name="Picture 19" descr="mc debit blue man chi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188" y="1768646"/>
            <a:ext cx="19399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4120" name="AutoShape 22"/>
          <p:cNvSpPr>
            <a:spLocks noChangeArrowheads="1"/>
          </p:cNvSpPr>
          <p:nvPr/>
        </p:nvSpPr>
        <p:spPr bwMode="auto">
          <a:xfrm>
            <a:off x="5329238" y="1963909"/>
            <a:ext cx="1560512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317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14121" name="Text Box 26"/>
          <p:cNvSpPr txBox="1">
            <a:spLocks noChangeArrowheads="1"/>
          </p:cNvSpPr>
          <p:nvPr/>
        </p:nvSpPr>
        <p:spPr bwMode="auto">
          <a:xfrm>
            <a:off x="2287588" y="2041696"/>
            <a:ext cx="468312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114122" name="Text Box 29"/>
          <p:cNvSpPr txBox="1">
            <a:spLocks noChangeArrowheads="1"/>
          </p:cNvSpPr>
          <p:nvPr/>
        </p:nvSpPr>
        <p:spPr bwMode="auto">
          <a:xfrm>
            <a:off x="2755900" y="2910059"/>
            <a:ext cx="2339975" cy="304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1400">
                <a:solidFill>
                  <a:schemeClr val="tx1"/>
                </a:solidFill>
              </a:rPr>
              <a:t> </a:t>
            </a:r>
            <a:r>
              <a:rPr lang="pl-PL" sz="1200">
                <a:solidFill>
                  <a:schemeClr val="tx1"/>
                </a:solidFill>
              </a:rPr>
              <a:t>Warszawska Karta Miejska</a:t>
            </a:r>
          </a:p>
        </p:txBody>
      </p:sp>
      <p:sp>
        <p:nvSpPr>
          <p:cNvPr id="1114123" name="Text Box 31"/>
          <p:cNvSpPr txBox="1">
            <a:spLocks noChangeArrowheads="1"/>
          </p:cNvSpPr>
          <p:nvPr/>
        </p:nvSpPr>
        <p:spPr bwMode="auto">
          <a:xfrm>
            <a:off x="6680200" y="2884659"/>
            <a:ext cx="2806700" cy="2746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1200" dirty="0">
                <a:solidFill>
                  <a:schemeClr val="tx1"/>
                </a:solidFill>
              </a:rPr>
              <a:t>Warszawska Miejska Karta Debetowa</a:t>
            </a:r>
          </a:p>
        </p:txBody>
      </p:sp>
      <p:pic>
        <p:nvPicPr>
          <p:cNvPr id="1114124" name="Picture 33" descr="ch_2c-blu_pos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692150"/>
            <a:ext cx="17938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4128" name="Text Box 34"/>
          <p:cNvSpPr txBox="1">
            <a:spLocks noChangeArrowheads="1"/>
          </p:cNvSpPr>
          <p:nvPr/>
        </p:nvSpPr>
        <p:spPr bwMode="auto">
          <a:xfrm>
            <a:off x="0" y="2913234"/>
            <a:ext cx="2143125" cy="2746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1200">
                <a:solidFill>
                  <a:schemeClr val="tx1"/>
                </a:solidFill>
              </a:rPr>
              <a:t>Karta Debetowa Citibank</a:t>
            </a:r>
            <a:endParaRPr lang="pl-PL" sz="1200" i="1">
              <a:solidFill>
                <a:schemeClr val="tx1"/>
              </a:solidFill>
            </a:endParaRPr>
          </a:p>
        </p:txBody>
      </p:sp>
      <p:sp>
        <p:nvSpPr>
          <p:cNvPr id="1114129" name="Rectangle 2"/>
          <p:cNvSpPr>
            <a:spLocks noChangeArrowheads="1"/>
          </p:cNvSpPr>
          <p:nvPr/>
        </p:nvSpPr>
        <p:spPr bwMode="auto">
          <a:xfrm>
            <a:off x="344488" y="122238"/>
            <a:ext cx="9210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pl-PL" sz="2000"/>
              <a:t>Miejskie Karty Płatnicze</a:t>
            </a:r>
          </a:p>
        </p:txBody>
      </p:sp>
      <p:pic>
        <p:nvPicPr>
          <p:cNvPr id="1114130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5025" y="4273881"/>
            <a:ext cx="1873250" cy="1141412"/>
          </a:xfrm>
          <a:prstGeom prst="rect">
            <a:avLst/>
          </a:prstGeom>
          <a:noFill/>
        </p:spPr>
      </p:pic>
      <p:pic>
        <p:nvPicPr>
          <p:cNvPr id="1114131" name="Picture 19" descr="mc debit blue man chi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5" y="4345318"/>
            <a:ext cx="19399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4132" name="Text Box 26"/>
          <p:cNvSpPr txBox="1">
            <a:spLocks noChangeArrowheads="1"/>
          </p:cNvSpPr>
          <p:nvPr/>
        </p:nvSpPr>
        <p:spPr bwMode="auto">
          <a:xfrm>
            <a:off x="2360613" y="4705681"/>
            <a:ext cx="468312" cy="4572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b="1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1114133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52775" y="4364368"/>
            <a:ext cx="1728788" cy="1092200"/>
          </a:xfrm>
          <a:prstGeom prst="rect">
            <a:avLst/>
          </a:prstGeom>
          <a:noFill/>
        </p:spPr>
      </p:pic>
      <p:sp>
        <p:nvSpPr>
          <p:cNvPr id="1114134" name="AutoShape 22"/>
          <p:cNvSpPr>
            <a:spLocks noChangeArrowheads="1"/>
          </p:cNvSpPr>
          <p:nvPr/>
        </p:nvSpPr>
        <p:spPr bwMode="auto">
          <a:xfrm>
            <a:off x="5384800" y="4516768"/>
            <a:ext cx="1560513" cy="6477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317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1114136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52775" y="4197681"/>
            <a:ext cx="1830388" cy="166687"/>
          </a:xfrm>
          <a:prstGeom prst="rect">
            <a:avLst/>
          </a:prstGeom>
          <a:noFill/>
        </p:spPr>
      </p:pic>
      <p:sp>
        <p:nvSpPr>
          <p:cNvPr id="1114151" name="Rectangle 39"/>
          <p:cNvSpPr>
            <a:spLocks noChangeArrowheads="1"/>
          </p:cNvSpPr>
          <p:nvPr/>
        </p:nvSpPr>
        <p:spPr bwMode="auto">
          <a:xfrm>
            <a:off x="4665663" y="6524625"/>
            <a:ext cx="792162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pl-PL"/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844957" y="5520767"/>
            <a:ext cx="2806700" cy="27463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1200" dirty="0" smtClean="0">
                <a:solidFill>
                  <a:schemeClr val="tx1"/>
                </a:solidFill>
              </a:rPr>
              <a:t>Wrocławska Miejska </a:t>
            </a:r>
            <a:r>
              <a:rPr lang="pl-PL" sz="1200" dirty="0">
                <a:solidFill>
                  <a:schemeClr val="tx1"/>
                </a:solidFill>
              </a:rPr>
              <a:t>Karta Debetowa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802" name="Picture 2"/>
          <p:cNvPicPr>
            <a:picLocks noChangeAspect="1" noChangeArrowheads="1"/>
          </p:cNvPicPr>
          <p:nvPr/>
        </p:nvPicPr>
        <p:blipFill>
          <a:blip r:embed="rId3" cstate="print">
            <a:lum bright="72000" contrast="-70000"/>
          </a:blip>
          <a:srcRect/>
          <a:stretch>
            <a:fillRect/>
          </a:stretch>
        </p:blipFill>
        <p:spPr bwMode="auto">
          <a:xfrm>
            <a:off x="5487988" y="1484313"/>
            <a:ext cx="4418012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" name="Rectangle 55"/>
          <p:cNvSpPr>
            <a:spLocks noChangeArrowheads="1"/>
          </p:cNvSpPr>
          <p:nvPr/>
        </p:nvSpPr>
        <p:spPr bwMode="auto">
          <a:xfrm>
            <a:off x="200025" y="692150"/>
            <a:ext cx="9361488" cy="720725"/>
          </a:xfrm>
          <a:prstGeom prst="rect">
            <a:avLst/>
          </a:prstGeom>
          <a:solidFill>
            <a:srgbClr val="3333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charset="0"/>
              <a:buNone/>
            </a:pPr>
            <a:r>
              <a:rPr lang="pl-PL" sz="1700" b="1">
                <a:solidFill>
                  <a:schemeClr val="bg1"/>
                </a:solidFill>
              </a:rPr>
              <a:t>Miejska Karta Płatnicza we Wrocławiu – start 05.05.2011</a:t>
            </a:r>
          </a:p>
        </p:txBody>
      </p:sp>
      <p:sp>
        <p:nvSpPr>
          <p:cNvPr id="1100816" name="Rectangle 16"/>
          <p:cNvSpPr>
            <a:spLocks noChangeArrowheads="1"/>
          </p:cNvSpPr>
          <p:nvPr/>
        </p:nvSpPr>
        <p:spPr bwMode="auto">
          <a:xfrm>
            <a:off x="7185025" y="6308725"/>
            <a:ext cx="2720975" cy="549275"/>
          </a:xfrm>
          <a:prstGeom prst="rect">
            <a:avLst/>
          </a:prstGeom>
          <a:solidFill>
            <a:schemeClr val="bg1"/>
          </a:solidFill>
          <a:ln w="222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pl-PL"/>
          </a:p>
        </p:txBody>
      </p:sp>
      <p:sp>
        <p:nvSpPr>
          <p:cNvPr id="1100817" name="AutoShape 17"/>
          <p:cNvSpPr>
            <a:spLocks noChangeArrowheads="1"/>
          </p:cNvSpPr>
          <p:nvPr/>
        </p:nvSpPr>
        <p:spPr bwMode="auto">
          <a:xfrm>
            <a:off x="5313363" y="2852738"/>
            <a:ext cx="4176712" cy="771525"/>
          </a:xfrm>
          <a:prstGeom prst="flowChartAlternateProcess">
            <a:avLst/>
          </a:prstGeom>
          <a:noFill/>
          <a:ln w="22225" algn="ctr">
            <a:solidFill>
              <a:srgbClr val="DC241F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pl-PL"/>
          </a:p>
        </p:txBody>
      </p:sp>
      <p:sp>
        <p:nvSpPr>
          <p:cNvPr id="1100818" name="Text Box 18"/>
          <p:cNvSpPr txBox="1">
            <a:spLocks noChangeArrowheads="1"/>
          </p:cNvSpPr>
          <p:nvPr/>
        </p:nvSpPr>
        <p:spPr bwMode="auto">
          <a:xfrm>
            <a:off x="5529263" y="2997200"/>
            <a:ext cx="3673475" cy="5492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r>
              <a:rPr lang="pl-PL" sz="1800" b="1">
                <a:solidFill>
                  <a:srgbClr val="003082"/>
                </a:solidFill>
              </a:rPr>
              <a:t>Urbancard i karta debetowa do konta w Citi Handlowy w jednym</a:t>
            </a:r>
          </a:p>
        </p:txBody>
      </p:sp>
      <p:pic>
        <p:nvPicPr>
          <p:cNvPr id="1100819" name="Picture 19"/>
          <p:cNvPicPr>
            <a:picLocks noChangeAspect="1" noChangeArrowheads="1"/>
          </p:cNvPicPr>
          <p:nvPr/>
        </p:nvPicPr>
        <p:blipFill>
          <a:blip r:embed="rId4" cstate="print"/>
          <a:srcRect l="53732" t="13863" r="12668" b="22282"/>
          <a:stretch>
            <a:fillRect/>
          </a:stretch>
        </p:blipFill>
        <p:spPr bwMode="auto">
          <a:xfrm>
            <a:off x="488950" y="1916113"/>
            <a:ext cx="39243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0820" name="Picture 20"/>
          <p:cNvPicPr>
            <a:picLocks noChangeAspect="1" noChangeArrowheads="1"/>
          </p:cNvPicPr>
          <p:nvPr/>
        </p:nvPicPr>
        <p:blipFill>
          <a:blip r:embed="rId5" cstate="print"/>
          <a:srcRect l="37939" t="15916" r="34029" b="40424"/>
          <a:stretch>
            <a:fillRect/>
          </a:stretch>
        </p:blipFill>
        <p:spPr bwMode="auto">
          <a:xfrm>
            <a:off x="8121650" y="5307013"/>
            <a:ext cx="178435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0821" name="Picture 8" descr="termi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705475"/>
            <a:ext cx="107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08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8050" y="5589588"/>
            <a:ext cx="744538" cy="12684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pic>
        <p:nvPicPr>
          <p:cNvPr id="1100825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3363" y="1628775"/>
            <a:ext cx="43053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0827" name="Rectangle 2"/>
          <p:cNvSpPr>
            <a:spLocks noChangeArrowheads="1"/>
          </p:cNvSpPr>
          <p:nvPr/>
        </p:nvSpPr>
        <p:spPr bwMode="auto">
          <a:xfrm>
            <a:off x="344488" y="122238"/>
            <a:ext cx="9210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pl-PL" sz="2000"/>
              <a:t>Miejskie Karty Płatnicze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209" name="Picture 3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7988" y="1685925"/>
            <a:ext cx="4418012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4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666750"/>
            <a:ext cx="1406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4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038" y="692150"/>
            <a:ext cx="13652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181" name="Text Box 5"/>
          <p:cNvSpPr txBox="1">
            <a:spLocks noChangeArrowheads="1"/>
          </p:cNvSpPr>
          <p:nvPr/>
        </p:nvSpPr>
        <p:spPr bwMode="auto">
          <a:xfrm>
            <a:off x="3081338" y="1557338"/>
            <a:ext cx="2808287" cy="3667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1800" b="1"/>
              <a:t>Miejska Karta Debetowa</a:t>
            </a:r>
          </a:p>
        </p:txBody>
      </p:sp>
      <p:sp>
        <p:nvSpPr>
          <p:cNvPr id="1074182" name="Text Box 6"/>
          <p:cNvSpPr txBox="1">
            <a:spLocks noChangeArrowheads="1"/>
          </p:cNvSpPr>
          <p:nvPr/>
        </p:nvSpPr>
        <p:spPr bwMode="auto">
          <a:xfrm>
            <a:off x="7042150" y="1557338"/>
            <a:ext cx="1655763" cy="3667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1800" b="1"/>
              <a:t>Urbancard</a:t>
            </a:r>
          </a:p>
        </p:txBody>
      </p:sp>
      <p:sp>
        <p:nvSpPr>
          <p:cNvPr id="1074183" name="Line 7"/>
          <p:cNvSpPr>
            <a:spLocks noChangeShapeType="1"/>
          </p:cNvSpPr>
          <p:nvPr/>
        </p:nvSpPr>
        <p:spPr bwMode="auto">
          <a:xfrm>
            <a:off x="6248400" y="620713"/>
            <a:ext cx="0" cy="6049962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Dot"/>
            <a:round/>
            <a:headEnd/>
            <a:tailEnd/>
          </a:ln>
        </p:spPr>
        <p:txBody>
          <a:bodyPr lIns="45720" rIns="45720" anchor="ctr"/>
          <a:lstStyle/>
          <a:p>
            <a:endParaRPr lang="pl-PL"/>
          </a:p>
        </p:txBody>
      </p:sp>
      <p:sp>
        <p:nvSpPr>
          <p:cNvPr id="1074184" name="Text Box 8"/>
          <p:cNvSpPr txBox="1">
            <a:spLocks noChangeArrowheads="1"/>
          </p:cNvSpPr>
          <p:nvPr/>
        </p:nvSpPr>
        <p:spPr bwMode="auto">
          <a:xfrm>
            <a:off x="200025" y="1916113"/>
            <a:ext cx="1944688" cy="5175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l" eaLnBrk="1" hangingPunct="1"/>
            <a:r>
              <a:rPr lang="pl-PL" sz="1400" b="1"/>
              <a:t>Możliwość płatności kartą</a:t>
            </a:r>
          </a:p>
        </p:txBody>
      </p:sp>
      <p:sp>
        <p:nvSpPr>
          <p:cNvPr id="1074185" name="Text Box 9"/>
          <p:cNvSpPr txBox="1">
            <a:spLocks noChangeArrowheads="1"/>
          </p:cNvSpPr>
          <p:nvPr/>
        </p:nvSpPr>
        <p:spPr bwMode="auto">
          <a:xfrm>
            <a:off x="3763963" y="1916113"/>
            <a:ext cx="1008062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/>
              <a:t>Tak</a:t>
            </a:r>
          </a:p>
        </p:txBody>
      </p:sp>
      <p:sp>
        <p:nvSpPr>
          <p:cNvPr id="1074186" name="Text Box 10"/>
          <p:cNvSpPr txBox="1">
            <a:spLocks noChangeArrowheads="1"/>
          </p:cNvSpPr>
          <p:nvPr/>
        </p:nvSpPr>
        <p:spPr bwMode="auto">
          <a:xfrm>
            <a:off x="7258050" y="1916113"/>
            <a:ext cx="1008063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>
                <a:solidFill>
                  <a:srgbClr val="DC241F"/>
                </a:solidFill>
              </a:rPr>
              <a:t>Nie</a:t>
            </a:r>
          </a:p>
        </p:txBody>
      </p:sp>
      <p:sp>
        <p:nvSpPr>
          <p:cNvPr id="1074187" name="Text Box 11"/>
          <p:cNvSpPr txBox="1">
            <a:spLocks noChangeArrowheads="1"/>
          </p:cNvSpPr>
          <p:nvPr/>
        </p:nvSpPr>
        <p:spPr bwMode="auto">
          <a:xfrm>
            <a:off x="200025" y="2492375"/>
            <a:ext cx="1944688" cy="7302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l" eaLnBrk="1" hangingPunct="1"/>
            <a:r>
              <a:rPr lang="pl-PL" sz="1400" b="1"/>
              <a:t>Możliwość nagrania biletów komunikacji miejskiej </a:t>
            </a:r>
          </a:p>
        </p:txBody>
      </p:sp>
      <p:sp>
        <p:nvSpPr>
          <p:cNvPr id="1074188" name="Text Box 12"/>
          <p:cNvSpPr txBox="1">
            <a:spLocks noChangeArrowheads="1"/>
          </p:cNvSpPr>
          <p:nvPr/>
        </p:nvSpPr>
        <p:spPr bwMode="auto">
          <a:xfrm>
            <a:off x="3763963" y="2600325"/>
            <a:ext cx="1008062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/>
              <a:t>Tak</a:t>
            </a:r>
          </a:p>
        </p:txBody>
      </p:sp>
      <p:sp>
        <p:nvSpPr>
          <p:cNvPr id="1074189" name="Text Box 13"/>
          <p:cNvSpPr txBox="1">
            <a:spLocks noChangeArrowheads="1"/>
          </p:cNvSpPr>
          <p:nvPr/>
        </p:nvSpPr>
        <p:spPr bwMode="auto">
          <a:xfrm>
            <a:off x="7258050" y="2600325"/>
            <a:ext cx="1008063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/>
              <a:t>Tak</a:t>
            </a:r>
          </a:p>
        </p:txBody>
      </p:sp>
      <p:sp>
        <p:nvSpPr>
          <p:cNvPr id="1074190" name="Line 14"/>
          <p:cNvSpPr>
            <a:spLocks noChangeShapeType="1"/>
          </p:cNvSpPr>
          <p:nvPr/>
        </p:nvSpPr>
        <p:spPr bwMode="auto">
          <a:xfrm>
            <a:off x="2432050" y="620713"/>
            <a:ext cx="0" cy="6049962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Dot"/>
            <a:round/>
            <a:headEnd/>
            <a:tailEnd/>
          </a:ln>
        </p:spPr>
        <p:txBody>
          <a:bodyPr lIns="45720" rIns="45720" anchor="ctr"/>
          <a:lstStyle/>
          <a:p>
            <a:endParaRPr lang="pl-PL"/>
          </a:p>
        </p:txBody>
      </p:sp>
      <p:sp>
        <p:nvSpPr>
          <p:cNvPr id="1074191" name="Text Box 15"/>
          <p:cNvSpPr txBox="1">
            <a:spLocks noChangeArrowheads="1"/>
          </p:cNvSpPr>
          <p:nvPr/>
        </p:nvSpPr>
        <p:spPr bwMode="auto">
          <a:xfrm>
            <a:off x="200025" y="3213100"/>
            <a:ext cx="1944688" cy="5175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l" eaLnBrk="1" hangingPunct="1"/>
            <a:r>
              <a:rPr lang="pl-PL" sz="1400" b="1"/>
              <a:t>Czas oczekiwania na kartę</a:t>
            </a:r>
          </a:p>
        </p:txBody>
      </p:sp>
      <p:sp>
        <p:nvSpPr>
          <p:cNvPr id="1074192" name="Text Box 16"/>
          <p:cNvSpPr txBox="1">
            <a:spLocks noChangeArrowheads="1"/>
          </p:cNvSpPr>
          <p:nvPr/>
        </p:nvSpPr>
        <p:spPr bwMode="auto">
          <a:xfrm>
            <a:off x="2505075" y="3248025"/>
            <a:ext cx="3673475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/>
              <a:t>Od ręki w oddziale</a:t>
            </a:r>
          </a:p>
        </p:txBody>
      </p:sp>
      <p:sp>
        <p:nvSpPr>
          <p:cNvPr id="1074193" name="Text Box 17"/>
          <p:cNvSpPr txBox="1">
            <a:spLocks noChangeArrowheads="1"/>
          </p:cNvSpPr>
          <p:nvPr/>
        </p:nvSpPr>
        <p:spPr bwMode="auto">
          <a:xfrm>
            <a:off x="7042150" y="3213100"/>
            <a:ext cx="1511300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>
                <a:solidFill>
                  <a:srgbClr val="DC241F"/>
                </a:solidFill>
              </a:rPr>
              <a:t>5 dni</a:t>
            </a:r>
          </a:p>
        </p:txBody>
      </p:sp>
      <p:sp>
        <p:nvSpPr>
          <p:cNvPr id="1074194" name="Text Box 18"/>
          <p:cNvSpPr txBox="1">
            <a:spLocks noChangeArrowheads="1"/>
          </p:cNvSpPr>
          <p:nvPr/>
        </p:nvSpPr>
        <p:spPr bwMode="auto">
          <a:xfrm>
            <a:off x="200025" y="3789363"/>
            <a:ext cx="1944688" cy="7302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l" eaLnBrk="1" hangingPunct="1"/>
            <a:r>
              <a:rPr lang="pl-PL" sz="1400" b="1"/>
              <a:t>Konieczność zakupu karty z nagranym biletem</a:t>
            </a:r>
          </a:p>
        </p:txBody>
      </p:sp>
      <p:sp>
        <p:nvSpPr>
          <p:cNvPr id="1074195" name="Text Box 19"/>
          <p:cNvSpPr txBox="1">
            <a:spLocks noChangeArrowheads="1"/>
          </p:cNvSpPr>
          <p:nvPr/>
        </p:nvSpPr>
        <p:spPr bwMode="auto">
          <a:xfrm>
            <a:off x="3729038" y="3895725"/>
            <a:ext cx="1008062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/>
              <a:t>Nie</a:t>
            </a:r>
          </a:p>
        </p:txBody>
      </p:sp>
      <p:sp>
        <p:nvSpPr>
          <p:cNvPr id="1074196" name="Text Box 20"/>
          <p:cNvSpPr txBox="1">
            <a:spLocks noChangeArrowheads="1"/>
          </p:cNvSpPr>
          <p:nvPr/>
        </p:nvSpPr>
        <p:spPr bwMode="auto">
          <a:xfrm>
            <a:off x="7258050" y="3895725"/>
            <a:ext cx="1008063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>
                <a:solidFill>
                  <a:srgbClr val="DC241F"/>
                </a:solidFill>
              </a:rPr>
              <a:t>Tak</a:t>
            </a:r>
          </a:p>
        </p:txBody>
      </p:sp>
      <p:sp>
        <p:nvSpPr>
          <p:cNvPr id="1074197" name="Text Box 21"/>
          <p:cNvSpPr txBox="1">
            <a:spLocks noChangeArrowheads="1"/>
          </p:cNvSpPr>
          <p:nvPr/>
        </p:nvSpPr>
        <p:spPr bwMode="auto">
          <a:xfrm>
            <a:off x="200025" y="4652963"/>
            <a:ext cx="1944688" cy="5175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l" eaLnBrk="1" hangingPunct="1"/>
            <a:r>
              <a:rPr lang="pl-PL" sz="1400" b="1"/>
              <a:t>Możliwość wysłania karty na adres klienta</a:t>
            </a:r>
          </a:p>
        </p:txBody>
      </p:sp>
      <p:sp>
        <p:nvSpPr>
          <p:cNvPr id="1074198" name="Text Box 22"/>
          <p:cNvSpPr txBox="1">
            <a:spLocks noChangeArrowheads="1"/>
          </p:cNvSpPr>
          <p:nvPr/>
        </p:nvSpPr>
        <p:spPr bwMode="auto">
          <a:xfrm>
            <a:off x="3729038" y="4652963"/>
            <a:ext cx="1008062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/>
              <a:t>Tak</a:t>
            </a:r>
          </a:p>
        </p:txBody>
      </p:sp>
      <p:sp>
        <p:nvSpPr>
          <p:cNvPr id="1074199" name="Text Box 23"/>
          <p:cNvSpPr txBox="1">
            <a:spLocks noChangeArrowheads="1"/>
          </p:cNvSpPr>
          <p:nvPr/>
        </p:nvSpPr>
        <p:spPr bwMode="auto">
          <a:xfrm>
            <a:off x="7258050" y="4652963"/>
            <a:ext cx="1008063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>
                <a:solidFill>
                  <a:srgbClr val="DC241F"/>
                </a:solidFill>
              </a:rPr>
              <a:t>Nie</a:t>
            </a:r>
          </a:p>
        </p:txBody>
      </p:sp>
      <p:sp>
        <p:nvSpPr>
          <p:cNvPr id="1074200" name="Text Box 24"/>
          <p:cNvSpPr txBox="1">
            <a:spLocks noChangeArrowheads="1"/>
          </p:cNvSpPr>
          <p:nvPr/>
        </p:nvSpPr>
        <p:spPr bwMode="auto">
          <a:xfrm>
            <a:off x="200025" y="5229225"/>
            <a:ext cx="1944688" cy="9429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l" eaLnBrk="1" hangingPunct="1"/>
            <a:r>
              <a:rPr lang="pl-PL" sz="1400" b="1"/>
              <a:t>Możliwość uzyskania zwrotu 10% wartości biletów komunikacji miejskiej</a:t>
            </a:r>
          </a:p>
        </p:txBody>
      </p:sp>
      <p:sp>
        <p:nvSpPr>
          <p:cNvPr id="1074201" name="Text Box 25"/>
          <p:cNvSpPr txBox="1">
            <a:spLocks noChangeArrowheads="1"/>
          </p:cNvSpPr>
          <p:nvPr/>
        </p:nvSpPr>
        <p:spPr bwMode="auto">
          <a:xfrm>
            <a:off x="3729038" y="5408613"/>
            <a:ext cx="1008062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/>
              <a:t>Tak</a:t>
            </a:r>
          </a:p>
        </p:txBody>
      </p:sp>
      <p:sp>
        <p:nvSpPr>
          <p:cNvPr id="1074202" name="Rectangle 26"/>
          <p:cNvSpPr>
            <a:spLocks noChangeArrowheads="1"/>
          </p:cNvSpPr>
          <p:nvPr/>
        </p:nvSpPr>
        <p:spPr bwMode="auto">
          <a:xfrm>
            <a:off x="7258050" y="6165850"/>
            <a:ext cx="2447925" cy="576263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pPr eaLnBrk="1" hangingPunct="1">
              <a:spcBef>
                <a:spcPct val="0"/>
              </a:spcBef>
            </a:pPr>
            <a:endParaRPr lang="pl-PL" sz="1800">
              <a:solidFill>
                <a:schemeClr val="tx1"/>
              </a:solidFill>
            </a:endParaRPr>
          </a:p>
        </p:txBody>
      </p:sp>
      <p:sp>
        <p:nvSpPr>
          <p:cNvPr id="1074203" name="Text Box 27"/>
          <p:cNvSpPr txBox="1">
            <a:spLocks noChangeArrowheads="1"/>
          </p:cNvSpPr>
          <p:nvPr/>
        </p:nvSpPr>
        <p:spPr bwMode="auto">
          <a:xfrm>
            <a:off x="7258050" y="5408613"/>
            <a:ext cx="1008063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>
                <a:solidFill>
                  <a:srgbClr val="DC241F"/>
                </a:solidFill>
              </a:rPr>
              <a:t>Nie</a:t>
            </a:r>
          </a:p>
        </p:txBody>
      </p:sp>
      <p:sp>
        <p:nvSpPr>
          <p:cNvPr id="1074204" name="Line 28"/>
          <p:cNvSpPr>
            <a:spLocks noChangeShapeType="1"/>
          </p:cNvSpPr>
          <p:nvPr/>
        </p:nvSpPr>
        <p:spPr bwMode="auto">
          <a:xfrm>
            <a:off x="0" y="2492375"/>
            <a:ext cx="9705975" cy="0"/>
          </a:xfrm>
          <a:prstGeom prst="line">
            <a:avLst/>
          </a:prstGeom>
          <a:noFill/>
          <a:ln w="22225">
            <a:solidFill>
              <a:srgbClr val="DC241F"/>
            </a:solidFill>
            <a:round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endParaRPr lang="pl-PL"/>
          </a:p>
        </p:txBody>
      </p:sp>
      <p:sp>
        <p:nvSpPr>
          <p:cNvPr id="1074205" name="Line 29"/>
          <p:cNvSpPr>
            <a:spLocks noChangeShapeType="1"/>
          </p:cNvSpPr>
          <p:nvPr/>
        </p:nvSpPr>
        <p:spPr bwMode="auto">
          <a:xfrm>
            <a:off x="-15875" y="3213100"/>
            <a:ext cx="9705975" cy="0"/>
          </a:xfrm>
          <a:prstGeom prst="line">
            <a:avLst/>
          </a:prstGeom>
          <a:noFill/>
          <a:ln w="22225">
            <a:solidFill>
              <a:srgbClr val="DC241F"/>
            </a:solidFill>
            <a:round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endParaRPr lang="pl-PL"/>
          </a:p>
        </p:txBody>
      </p:sp>
      <p:sp>
        <p:nvSpPr>
          <p:cNvPr id="1074206" name="Line 30"/>
          <p:cNvSpPr>
            <a:spLocks noChangeShapeType="1"/>
          </p:cNvSpPr>
          <p:nvPr/>
        </p:nvSpPr>
        <p:spPr bwMode="auto">
          <a:xfrm>
            <a:off x="-15875" y="3789363"/>
            <a:ext cx="9705975" cy="0"/>
          </a:xfrm>
          <a:prstGeom prst="line">
            <a:avLst/>
          </a:prstGeom>
          <a:noFill/>
          <a:ln w="22225">
            <a:solidFill>
              <a:srgbClr val="DC241F"/>
            </a:solidFill>
            <a:round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endParaRPr lang="pl-PL"/>
          </a:p>
        </p:txBody>
      </p:sp>
      <p:sp>
        <p:nvSpPr>
          <p:cNvPr id="1074207" name="Line 31"/>
          <p:cNvSpPr>
            <a:spLocks noChangeShapeType="1"/>
          </p:cNvSpPr>
          <p:nvPr/>
        </p:nvSpPr>
        <p:spPr bwMode="auto">
          <a:xfrm>
            <a:off x="-15875" y="4581525"/>
            <a:ext cx="9705975" cy="0"/>
          </a:xfrm>
          <a:prstGeom prst="line">
            <a:avLst/>
          </a:prstGeom>
          <a:noFill/>
          <a:ln w="22225">
            <a:solidFill>
              <a:srgbClr val="DC241F"/>
            </a:solidFill>
            <a:round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endParaRPr lang="pl-PL"/>
          </a:p>
        </p:txBody>
      </p:sp>
      <p:sp>
        <p:nvSpPr>
          <p:cNvPr id="1074208" name="Line 32"/>
          <p:cNvSpPr>
            <a:spLocks noChangeShapeType="1"/>
          </p:cNvSpPr>
          <p:nvPr/>
        </p:nvSpPr>
        <p:spPr bwMode="auto">
          <a:xfrm>
            <a:off x="-15875" y="5229225"/>
            <a:ext cx="9705975" cy="0"/>
          </a:xfrm>
          <a:prstGeom prst="line">
            <a:avLst/>
          </a:prstGeom>
          <a:noFill/>
          <a:ln w="22225">
            <a:solidFill>
              <a:srgbClr val="DC241F"/>
            </a:solidFill>
            <a:round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endParaRPr lang="pl-PL"/>
          </a:p>
        </p:txBody>
      </p:sp>
      <p:sp>
        <p:nvSpPr>
          <p:cNvPr id="1074221" name="Rectangle 2"/>
          <p:cNvSpPr>
            <a:spLocks noChangeArrowheads="1"/>
          </p:cNvSpPr>
          <p:nvPr/>
        </p:nvSpPr>
        <p:spPr bwMode="auto">
          <a:xfrm>
            <a:off x="344488" y="122238"/>
            <a:ext cx="9210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pl-PL" sz="2000"/>
              <a:t>Wrocławska Miejska Karta Płatnicza – benefity dla klienta</a:t>
            </a:r>
          </a:p>
        </p:txBody>
      </p:sp>
      <p:sp>
        <p:nvSpPr>
          <p:cNvPr id="1074222" name="Line 46"/>
          <p:cNvSpPr>
            <a:spLocks noChangeShapeType="1"/>
          </p:cNvSpPr>
          <p:nvPr/>
        </p:nvSpPr>
        <p:spPr bwMode="auto">
          <a:xfrm>
            <a:off x="-15875" y="6165850"/>
            <a:ext cx="9705975" cy="0"/>
          </a:xfrm>
          <a:prstGeom prst="line">
            <a:avLst/>
          </a:prstGeom>
          <a:noFill/>
          <a:ln w="22225">
            <a:solidFill>
              <a:srgbClr val="DC241F"/>
            </a:solidFill>
            <a:round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endParaRPr lang="pl-PL"/>
          </a:p>
        </p:txBody>
      </p:sp>
      <p:sp>
        <p:nvSpPr>
          <p:cNvPr id="1074223" name="Rectangle 47"/>
          <p:cNvSpPr>
            <a:spLocks noChangeArrowheads="1"/>
          </p:cNvSpPr>
          <p:nvPr/>
        </p:nvSpPr>
        <p:spPr bwMode="auto">
          <a:xfrm>
            <a:off x="4737100" y="6524625"/>
            <a:ext cx="576263" cy="2174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pl-PL"/>
          </a:p>
        </p:txBody>
      </p:sp>
      <p:sp>
        <p:nvSpPr>
          <p:cNvPr id="1074224" name="Text Box 21"/>
          <p:cNvSpPr txBox="1">
            <a:spLocks noChangeArrowheads="1"/>
          </p:cNvSpPr>
          <p:nvPr/>
        </p:nvSpPr>
        <p:spPr bwMode="auto">
          <a:xfrm>
            <a:off x="200025" y="6237288"/>
            <a:ext cx="1944688" cy="5175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l" eaLnBrk="1" hangingPunct="1"/>
            <a:r>
              <a:rPr lang="pl-PL" sz="1400" b="1"/>
              <a:t>Kaucja za wydanie karty</a:t>
            </a:r>
          </a:p>
        </p:txBody>
      </p:sp>
      <p:sp>
        <p:nvSpPr>
          <p:cNvPr id="1074225" name="Text Box 19"/>
          <p:cNvSpPr txBox="1">
            <a:spLocks noChangeArrowheads="1"/>
          </p:cNvSpPr>
          <p:nvPr/>
        </p:nvSpPr>
        <p:spPr bwMode="auto">
          <a:xfrm>
            <a:off x="3729038" y="6237288"/>
            <a:ext cx="1008062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/>
              <a:t>Nie</a:t>
            </a:r>
          </a:p>
        </p:txBody>
      </p:sp>
      <p:sp>
        <p:nvSpPr>
          <p:cNvPr id="1074226" name="Text Box 19"/>
          <p:cNvSpPr txBox="1">
            <a:spLocks noChangeArrowheads="1"/>
          </p:cNvSpPr>
          <p:nvPr/>
        </p:nvSpPr>
        <p:spPr bwMode="auto">
          <a:xfrm>
            <a:off x="7258050" y="6308725"/>
            <a:ext cx="1008063" cy="3968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2000" b="1"/>
              <a:t>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23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7988" y="1685925"/>
            <a:ext cx="4418012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9245" name="Text Box 4"/>
          <p:cNvSpPr txBox="1">
            <a:spLocks noChangeArrowheads="1"/>
          </p:cNvSpPr>
          <p:nvPr/>
        </p:nvSpPr>
        <p:spPr bwMode="auto">
          <a:xfrm>
            <a:off x="128588" y="3409950"/>
            <a:ext cx="22320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pl-PL" sz="2500" b="1"/>
              <a:t>Jak to działa:</a:t>
            </a:r>
            <a:r>
              <a:rPr lang="pl-PL" sz="2500"/>
              <a:t> </a:t>
            </a:r>
          </a:p>
          <a:p>
            <a:pPr algn="l" eaLnBrk="1" hangingPunct="1">
              <a:spcBef>
                <a:spcPct val="0"/>
              </a:spcBef>
            </a:pPr>
            <a:endParaRPr lang="pl-PL" sz="2500"/>
          </a:p>
          <a:p>
            <a:pPr algn="l" eaLnBrk="1" hangingPunct="1">
              <a:spcBef>
                <a:spcPct val="0"/>
              </a:spcBef>
            </a:pPr>
            <a:endParaRPr lang="pl-PL" sz="1600" b="1"/>
          </a:p>
        </p:txBody>
      </p:sp>
      <p:grpSp>
        <p:nvGrpSpPr>
          <p:cNvPr id="1119246" name="Group 14"/>
          <p:cNvGrpSpPr>
            <a:grpSpLocks/>
          </p:cNvGrpSpPr>
          <p:nvPr/>
        </p:nvGrpSpPr>
        <p:grpSpPr bwMode="auto">
          <a:xfrm>
            <a:off x="2432050" y="2565400"/>
            <a:ext cx="7129463" cy="2087563"/>
            <a:chOff x="1532" y="1707"/>
            <a:chExt cx="3992" cy="1315"/>
          </a:xfrm>
        </p:grpSpPr>
        <p:sp>
          <p:nvSpPr>
            <p:cNvPr id="1119247" name="AutoShape 15"/>
            <p:cNvSpPr>
              <a:spLocks noChangeArrowheads="1"/>
            </p:cNvSpPr>
            <p:nvPr/>
          </p:nvSpPr>
          <p:spPr bwMode="auto">
            <a:xfrm>
              <a:off x="1532" y="1707"/>
              <a:ext cx="3992" cy="1315"/>
            </a:xfrm>
            <a:prstGeom prst="flowChartAlternateProcess">
              <a:avLst/>
            </a:prstGeom>
            <a:noFill/>
            <a:ln w="22225" algn="ctr">
              <a:solidFill>
                <a:srgbClr val="DC241F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pl-PL"/>
            </a:p>
          </p:txBody>
        </p:sp>
        <p:sp>
          <p:nvSpPr>
            <p:cNvPr id="1119248" name="Rectangle 16"/>
            <p:cNvSpPr>
              <a:spLocks noChangeArrowheads="1"/>
            </p:cNvSpPr>
            <p:nvPr/>
          </p:nvSpPr>
          <p:spPr bwMode="auto">
            <a:xfrm>
              <a:off x="1668" y="1797"/>
              <a:ext cx="3674" cy="1039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algn="l"/>
              <a:r>
                <a:rPr lang="pl-PL" sz="1800" b="1" dirty="0" smtClean="0"/>
                <a:t>1. </a:t>
              </a:r>
              <a:r>
                <a:rPr lang="pl-PL" sz="1800" b="1" dirty="0"/>
                <a:t>krok: Zakup i wgranie na kartę imienną biletu długookresowego</a:t>
              </a:r>
            </a:p>
            <a:p>
              <a:pPr algn="l"/>
              <a:r>
                <a:rPr lang="pl-PL" sz="1800" b="1" dirty="0" smtClean="0"/>
                <a:t>2. </a:t>
              </a:r>
              <a:r>
                <a:rPr lang="pl-PL" sz="1800" b="1" dirty="0"/>
                <a:t>krok: Zasilenie konta na kwotę łączą min. 1500 zł</a:t>
              </a:r>
            </a:p>
            <a:p>
              <a:pPr algn="l"/>
              <a:r>
                <a:rPr lang="pl-PL" sz="1800" b="1" dirty="0"/>
                <a:t>3. krok: Na koniec następnego miesiąca 10 proc. wartości biletu bank zwraca na konto klienta</a:t>
              </a:r>
            </a:p>
          </p:txBody>
        </p:sp>
      </p:grpSp>
      <p:sp>
        <p:nvSpPr>
          <p:cNvPr id="1119249" name="Text Box 4"/>
          <p:cNvSpPr txBox="1">
            <a:spLocks noChangeArrowheads="1"/>
          </p:cNvSpPr>
          <p:nvPr/>
        </p:nvSpPr>
        <p:spPr bwMode="auto">
          <a:xfrm>
            <a:off x="200025" y="5354638"/>
            <a:ext cx="22320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pl-PL" sz="2500" b="1"/>
              <a:t>Przykład:</a:t>
            </a:r>
            <a:r>
              <a:rPr lang="pl-PL" sz="2500"/>
              <a:t> </a:t>
            </a:r>
          </a:p>
          <a:p>
            <a:pPr algn="l" eaLnBrk="1" hangingPunct="1">
              <a:spcBef>
                <a:spcPct val="0"/>
              </a:spcBef>
            </a:pPr>
            <a:endParaRPr lang="pl-PL" sz="2500"/>
          </a:p>
          <a:p>
            <a:pPr algn="l" eaLnBrk="1" hangingPunct="1">
              <a:spcBef>
                <a:spcPct val="0"/>
              </a:spcBef>
            </a:pPr>
            <a:endParaRPr lang="pl-PL" sz="1600" b="1"/>
          </a:p>
        </p:txBody>
      </p:sp>
      <p:grpSp>
        <p:nvGrpSpPr>
          <p:cNvPr id="1119250" name="Group 18"/>
          <p:cNvGrpSpPr>
            <a:grpSpLocks/>
          </p:cNvGrpSpPr>
          <p:nvPr/>
        </p:nvGrpSpPr>
        <p:grpSpPr bwMode="auto">
          <a:xfrm>
            <a:off x="2432050" y="5057775"/>
            <a:ext cx="7129463" cy="963613"/>
            <a:chOff x="1487" y="3005"/>
            <a:chExt cx="3992" cy="607"/>
          </a:xfrm>
        </p:grpSpPr>
        <p:sp>
          <p:nvSpPr>
            <p:cNvPr id="1119251" name="AutoShape 19"/>
            <p:cNvSpPr>
              <a:spLocks noChangeArrowheads="1"/>
            </p:cNvSpPr>
            <p:nvPr/>
          </p:nvSpPr>
          <p:spPr bwMode="auto">
            <a:xfrm>
              <a:off x="1487" y="3005"/>
              <a:ext cx="3992" cy="607"/>
            </a:xfrm>
            <a:prstGeom prst="flowChartAlternateProcess">
              <a:avLst/>
            </a:prstGeom>
            <a:noFill/>
            <a:ln w="22225" algn="ctr">
              <a:solidFill>
                <a:srgbClr val="DC241F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pl-PL"/>
            </a:p>
          </p:txBody>
        </p:sp>
        <p:sp>
          <p:nvSpPr>
            <p:cNvPr id="1119252" name="Rectangle 20"/>
            <p:cNvSpPr>
              <a:spLocks noChangeArrowheads="1"/>
            </p:cNvSpPr>
            <p:nvPr/>
          </p:nvSpPr>
          <p:spPr bwMode="auto">
            <a:xfrm>
              <a:off x="1623" y="3113"/>
              <a:ext cx="3674" cy="413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algn="l"/>
              <a:r>
                <a:rPr lang="pl-PL" sz="2500" b="1">
                  <a:solidFill>
                    <a:srgbClr val="DC241F"/>
                  </a:solidFill>
                </a:rPr>
                <a:t>96 zł w skali roku</a:t>
              </a:r>
              <a:r>
                <a:rPr lang="pl-PL" sz="1800" b="1"/>
                <a:t>: oszczędność przy zakupie biletu 30-dniowego</a:t>
              </a:r>
            </a:p>
          </p:txBody>
        </p:sp>
      </p:grpSp>
      <p:sp>
        <p:nvSpPr>
          <p:cNvPr id="1119254" name="Text Box 4"/>
          <p:cNvSpPr txBox="1">
            <a:spLocks noChangeArrowheads="1"/>
          </p:cNvSpPr>
          <p:nvPr/>
        </p:nvSpPr>
        <p:spPr bwMode="auto">
          <a:xfrm>
            <a:off x="273050" y="1123950"/>
            <a:ext cx="928846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pl-PL" sz="3700" b="1"/>
              <a:t>Zwrot </a:t>
            </a:r>
            <a:r>
              <a:rPr lang="pl-PL" sz="5500" b="1">
                <a:solidFill>
                  <a:srgbClr val="DC241F"/>
                </a:solidFill>
              </a:rPr>
              <a:t>10%</a:t>
            </a:r>
            <a:r>
              <a:rPr lang="pl-PL" sz="3700" b="1"/>
              <a:t> wartości biletów dla Klienta</a:t>
            </a:r>
            <a:endParaRPr lang="pl-PL" sz="2500"/>
          </a:p>
          <a:p>
            <a:pPr algn="l" eaLnBrk="1" hangingPunct="1">
              <a:spcBef>
                <a:spcPct val="0"/>
              </a:spcBef>
            </a:pPr>
            <a:endParaRPr lang="pl-PL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55"/>
          <p:cNvSpPr>
            <a:spLocks noChangeArrowheads="1"/>
          </p:cNvSpPr>
          <p:nvPr/>
        </p:nvSpPr>
        <p:spPr bwMode="auto">
          <a:xfrm>
            <a:off x="381000" y="714375"/>
            <a:ext cx="92170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charset="0"/>
              <a:buNone/>
            </a:pPr>
            <a:r>
              <a:rPr lang="pl-PL" sz="1700" b="1">
                <a:solidFill>
                  <a:schemeClr val="bg1"/>
                </a:solidFill>
              </a:rPr>
              <a:t>Miejska Karta Płatnicza dostępna dla mieszkańców Wrocławia „od ręki”</a:t>
            </a:r>
          </a:p>
        </p:txBody>
      </p:sp>
      <p:sp>
        <p:nvSpPr>
          <p:cNvPr id="1102853" name="Text Box 145"/>
          <p:cNvSpPr txBox="1">
            <a:spLocks noChangeArrowheads="1"/>
          </p:cNvSpPr>
          <p:nvPr/>
        </p:nvSpPr>
        <p:spPr bwMode="auto">
          <a:xfrm>
            <a:off x="1423344" y="3447837"/>
            <a:ext cx="1979613" cy="4984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1300" b="1">
                <a:solidFill>
                  <a:srgbClr val="FF3300"/>
                </a:solidFill>
              </a:rPr>
              <a:t>Oddział Citi Handlowy</a:t>
            </a:r>
            <a:r>
              <a:rPr lang="pl-PL" sz="1300">
                <a:solidFill>
                  <a:srgbClr val="FF33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pl-PL" sz="1300" b="1">
                <a:solidFill>
                  <a:srgbClr val="FF3300"/>
                </a:solidFill>
              </a:rPr>
              <a:t>we Wrocławiu</a:t>
            </a:r>
            <a:endParaRPr lang="en-AU" sz="1300" b="1">
              <a:solidFill>
                <a:srgbClr val="FF3300"/>
              </a:solidFill>
            </a:endParaRPr>
          </a:p>
        </p:txBody>
      </p:sp>
      <p:pic>
        <p:nvPicPr>
          <p:cNvPr id="1102854" name="Picture 7" descr="m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8000"/>
          </a:blip>
          <a:srcRect l="25079" t="4320" r="24120" b="1801"/>
          <a:stretch>
            <a:fillRect/>
          </a:stretch>
        </p:blipFill>
        <p:spPr bwMode="auto">
          <a:xfrm>
            <a:off x="1161535" y="2212889"/>
            <a:ext cx="4016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2857" name="Line 93"/>
          <p:cNvSpPr>
            <a:spLocks noChangeShapeType="1"/>
          </p:cNvSpPr>
          <p:nvPr/>
        </p:nvSpPr>
        <p:spPr bwMode="auto">
          <a:xfrm flipH="1" flipV="1">
            <a:off x="1935805" y="2438658"/>
            <a:ext cx="431800" cy="28733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/>
          </a:ln>
          <a:scene3d>
            <a:camera prst="orthographicFront">
              <a:rot lat="0" lon="0" rev="1800000"/>
            </a:camera>
            <a:lightRig rig="threePt" dir="t"/>
          </a:scene3d>
        </p:spPr>
        <p:txBody>
          <a:bodyPr/>
          <a:lstStyle/>
          <a:p>
            <a:endParaRPr lang="pl-PL"/>
          </a:p>
        </p:txBody>
      </p:sp>
      <p:sp>
        <p:nvSpPr>
          <p:cNvPr id="1102891" name="Line 94"/>
          <p:cNvSpPr>
            <a:spLocks noChangeShapeType="1"/>
          </p:cNvSpPr>
          <p:nvPr/>
        </p:nvSpPr>
        <p:spPr bwMode="auto">
          <a:xfrm>
            <a:off x="5296329" y="2588963"/>
            <a:ext cx="3603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1102974" name="Picture 135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8267" y="2373063"/>
            <a:ext cx="936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2976" name="Picture 8" descr="0060-0709-1816-501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5379" y="2444500"/>
            <a:ext cx="3794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02977" name="Group 9"/>
          <p:cNvGrpSpPr>
            <a:grpSpLocks/>
          </p:cNvGrpSpPr>
          <p:nvPr/>
        </p:nvGrpSpPr>
        <p:grpSpPr bwMode="auto">
          <a:xfrm>
            <a:off x="3207179" y="2444500"/>
            <a:ext cx="431800" cy="400050"/>
            <a:chOff x="1008" y="672"/>
            <a:chExt cx="720" cy="561"/>
          </a:xfrm>
        </p:grpSpPr>
        <p:grpSp>
          <p:nvGrpSpPr>
            <p:cNvPr id="1102978" name="Group 10"/>
            <p:cNvGrpSpPr>
              <a:grpSpLocks/>
            </p:cNvGrpSpPr>
            <p:nvPr/>
          </p:nvGrpSpPr>
          <p:grpSpPr bwMode="auto">
            <a:xfrm flipH="1">
              <a:off x="1333" y="745"/>
              <a:ext cx="395" cy="455"/>
              <a:chOff x="2080" y="6542"/>
              <a:chExt cx="2884" cy="3235"/>
            </a:xfrm>
          </p:grpSpPr>
          <p:grpSp>
            <p:nvGrpSpPr>
              <p:cNvPr id="1102979" name="Group 11"/>
              <p:cNvGrpSpPr>
                <a:grpSpLocks/>
              </p:cNvGrpSpPr>
              <p:nvPr/>
            </p:nvGrpSpPr>
            <p:grpSpPr bwMode="auto">
              <a:xfrm>
                <a:off x="2080" y="8163"/>
                <a:ext cx="2884" cy="1614"/>
                <a:chOff x="3347" y="2384"/>
                <a:chExt cx="763" cy="412"/>
              </a:xfrm>
            </p:grpSpPr>
            <p:sp>
              <p:nvSpPr>
                <p:cNvPr id="1102980" name="Freeform 12"/>
                <p:cNvSpPr>
                  <a:spLocks noChangeAspect="1"/>
                </p:cNvSpPr>
                <p:nvPr/>
              </p:nvSpPr>
              <p:spPr bwMode="auto">
                <a:xfrm>
                  <a:off x="3846" y="2491"/>
                  <a:ext cx="263" cy="305"/>
                </a:xfrm>
                <a:custGeom>
                  <a:avLst/>
                  <a:gdLst>
                    <a:gd name="T0" fmla="*/ 1 w 364"/>
                    <a:gd name="T1" fmla="*/ 3 h 422"/>
                    <a:gd name="T2" fmla="*/ 4 w 364"/>
                    <a:gd name="T3" fmla="*/ 0 h 422"/>
                    <a:gd name="T4" fmla="*/ 4 w 364"/>
                    <a:gd name="T5" fmla="*/ 2 h 422"/>
                    <a:gd name="T6" fmla="*/ 0 w 364"/>
                    <a:gd name="T7" fmla="*/ 5 h 4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422"/>
                    <a:gd name="T14" fmla="*/ 364 w 364"/>
                    <a:gd name="T15" fmla="*/ 422 h 4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422">
                      <a:moveTo>
                        <a:pt x="3" y="212"/>
                      </a:moveTo>
                      <a:lnTo>
                        <a:pt x="364" y="0"/>
                      </a:lnTo>
                      <a:lnTo>
                        <a:pt x="364" y="180"/>
                      </a:lnTo>
                      <a:lnTo>
                        <a:pt x="0" y="422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5E5E5"/>
                    </a:gs>
                  </a:gsLst>
                  <a:path path="rect">
                    <a:fillToRect l="100000" t="100000"/>
                  </a:path>
                </a:gradFill>
                <a:ln w="12700" cap="rnd">
                  <a:solidFill>
                    <a:srgbClr val="00506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spcBef>
                      <a:spcPct val="0"/>
                    </a:spcBef>
                  </a:pPr>
                  <a:endParaRPr lang="pl-PL"/>
                </a:p>
              </p:txBody>
            </p:sp>
            <p:sp>
              <p:nvSpPr>
                <p:cNvPr id="1102981" name="Freeform 13"/>
                <p:cNvSpPr>
                  <a:spLocks noChangeAspect="1"/>
                </p:cNvSpPr>
                <p:nvPr/>
              </p:nvSpPr>
              <p:spPr bwMode="auto">
                <a:xfrm>
                  <a:off x="3347" y="2384"/>
                  <a:ext cx="763" cy="264"/>
                </a:xfrm>
                <a:custGeom>
                  <a:avLst/>
                  <a:gdLst>
                    <a:gd name="T0" fmla="*/ 5 w 1091"/>
                    <a:gd name="T1" fmla="*/ 3 h 377"/>
                    <a:gd name="T2" fmla="*/ 0 w 1091"/>
                    <a:gd name="T3" fmla="*/ 1 h 377"/>
                    <a:gd name="T4" fmla="*/ 2 w 1091"/>
                    <a:gd name="T5" fmla="*/ 0 h 377"/>
                    <a:gd name="T6" fmla="*/ 7 w 1091"/>
                    <a:gd name="T7" fmla="*/ 1 h 377"/>
                    <a:gd name="T8" fmla="*/ 5 w 1091"/>
                    <a:gd name="T9" fmla="*/ 3 h 3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1"/>
                    <a:gd name="T16" fmla="*/ 0 h 377"/>
                    <a:gd name="T17" fmla="*/ 1091 w 1091"/>
                    <a:gd name="T18" fmla="*/ 377 h 3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1" h="377">
                      <a:moveTo>
                        <a:pt x="715" y="376"/>
                      </a:moveTo>
                      <a:lnTo>
                        <a:pt x="0" y="187"/>
                      </a:lnTo>
                      <a:lnTo>
                        <a:pt x="397" y="0"/>
                      </a:lnTo>
                      <a:lnTo>
                        <a:pt x="1090" y="152"/>
                      </a:lnTo>
                      <a:lnTo>
                        <a:pt x="715" y="376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5E5E5"/>
                    </a:gs>
                  </a:gsLst>
                  <a:path path="rect">
                    <a:fillToRect l="100000" t="100000"/>
                  </a:path>
                </a:gradFill>
                <a:ln w="12700" cap="rnd">
                  <a:solidFill>
                    <a:srgbClr val="00506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spcBef>
                      <a:spcPct val="0"/>
                    </a:spcBef>
                  </a:pPr>
                  <a:endParaRPr lang="pl-PL"/>
                </a:p>
              </p:txBody>
            </p:sp>
            <p:sp>
              <p:nvSpPr>
                <p:cNvPr id="1102982" name="Freeform 14"/>
                <p:cNvSpPr>
                  <a:spLocks noChangeAspect="1"/>
                </p:cNvSpPr>
                <p:nvPr/>
              </p:nvSpPr>
              <p:spPr bwMode="auto">
                <a:xfrm>
                  <a:off x="3347" y="2514"/>
                  <a:ext cx="499" cy="282"/>
                </a:xfrm>
                <a:custGeom>
                  <a:avLst/>
                  <a:gdLst>
                    <a:gd name="T0" fmla="*/ 0 w 690"/>
                    <a:gd name="T1" fmla="*/ 1 h 390"/>
                    <a:gd name="T2" fmla="*/ 0 w 690"/>
                    <a:gd name="T3" fmla="*/ 2 h 390"/>
                    <a:gd name="T4" fmla="*/ 7 w 690"/>
                    <a:gd name="T5" fmla="*/ 4 h 390"/>
                    <a:gd name="T6" fmla="*/ 7 w 690"/>
                    <a:gd name="T7" fmla="*/ 2 h 390"/>
                    <a:gd name="T8" fmla="*/ 1 w 690"/>
                    <a:gd name="T9" fmla="*/ 0 h 3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0"/>
                    <a:gd name="T16" fmla="*/ 0 h 390"/>
                    <a:gd name="T17" fmla="*/ 690 w 690"/>
                    <a:gd name="T18" fmla="*/ 390 h 3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0" h="390">
                      <a:moveTo>
                        <a:pt x="0" y="5"/>
                      </a:moveTo>
                      <a:lnTo>
                        <a:pt x="0" y="192"/>
                      </a:lnTo>
                      <a:lnTo>
                        <a:pt x="690" y="390"/>
                      </a:lnTo>
                      <a:lnTo>
                        <a:pt x="690" y="185"/>
                      </a:lnTo>
                      <a:lnTo>
                        <a:pt x="4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E5E5E5"/>
                    </a:gs>
                  </a:gsLst>
                  <a:path path="rect">
                    <a:fillToRect l="100000" t="100000"/>
                  </a:path>
                </a:gradFill>
                <a:ln w="12700" cap="rnd">
                  <a:solidFill>
                    <a:srgbClr val="00506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spcBef>
                      <a:spcPct val="0"/>
                    </a:spcBef>
                  </a:pPr>
                  <a:endParaRPr lang="pl-PL"/>
                </a:p>
              </p:txBody>
            </p:sp>
            <p:sp>
              <p:nvSpPr>
                <p:cNvPr id="1102983" name="Freeform 15"/>
                <p:cNvSpPr>
                  <a:spLocks/>
                </p:cNvSpPr>
                <p:nvPr/>
              </p:nvSpPr>
              <p:spPr bwMode="auto">
                <a:xfrm>
                  <a:off x="3752" y="2661"/>
                  <a:ext cx="66" cy="35"/>
                </a:xfrm>
                <a:custGeom>
                  <a:avLst/>
                  <a:gdLst>
                    <a:gd name="T0" fmla="*/ 0 w 64"/>
                    <a:gd name="T1" fmla="*/ 0 h 35"/>
                    <a:gd name="T2" fmla="*/ 1 w 64"/>
                    <a:gd name="T3" fmla="*/ 18 h 35"/>
                    <a:gd name="T4" fmla="*/ 97 w 64"/>
                    <a:gd name="T5" fmla="*/ 35 h 35"/>
                    <a:gd name="T6" fmla="*/ 97 w 64"/>
                    <a:gd name="T7" fmla="*/ 19 h 35"/>
                    <a:gd name="T8" fmla="*/ 0 w 64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35"/>
                    <a:gd name="T17" fmla="*/ 64 w 6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35">
                      <a:moveTo>
                        <a:pt x="0" y="0"/>
                      </a:moveTo>
                      <a:lnTo>
                        <a:pt x="1" y="18"/>
                      </a:lnTo>
                      <a:lnTo>
                        <a:pt x="64" y="35"/>
                      </a:lnTo>
                      <a:lnTo>
                        <a:pt x="64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19050">
                  <a:solidFill>
                    <a:srgbClr val="00506E"/>
                  </a:solidFill>
                  <a:round/>
                  <a:headEnd/>
                  <a:tailEnd/>
                </a:ln>
              </p:spPr>
              <p:txBody>
                <a:bodyPr tIns="27432" bIns="27432" anchor="ctr"/>
                <a:lstStyle/>
                <a:p>
                  <a:pPr algn="l">
                    <a:spcBef>
                      <a:spcPct val="0"/>
                    </a:spcBef>
                  </a:pPr>
                  <a:endParaRPr lang="pl-PL"/>
                </a:p>
              </p:txBody>
            </p:sp>
          </p:grpSp>
          <p:sp>
            <p:nvSpPr>
              <p:cNvPr id="1102984" name="Freeform 16"/>
              <p:cNvSpPr>
                <a:spLocks/>
              </p:cNvSpPr>
              <p:nvPr/>
            </p:nvSpPr>
            <p:spPr bwMode="auto">
              <a:xfrm>
                <a:off x="2533" y="8481"/>
                <a:ext cx="1537" cy="543"/>
              </a:xfrm>
              <a:custGeom>
                <a:avLst/>
                <a:gdLst>
                  <a:gd name="T0" fmla="*/ 0 w 324"/>
                  <a:gd name="T1" fmla="*/ 0 h 111"/>
                  <a:gd name="T2" fmla="*/ 2147483647 w 324"/>
                  <a:gd name="T3" fmla="*/ 2147483647 h 111"/>
                  <a:gd name="T4" fmla="*/ 2147483647 w 324"/>
                  <a:gd name="T5" fmla="*/ 2147483647 h 111"/>
                  <a:gd name="T6" fmla="*/ 2147483647 w 324"/>
                  <a:gd name="T7" fmla="*/ 2147483647 h 111"/>
                  <a:gd name="T8" fmla="*/ 0 w 324"/>
                  <a:gd name="T9" fmla="*/ 2147483647 h 111"/>
                  <a:gd name="T10" fmla="*/ 0 w 324"/>
                  <a:gd name="T11" fmla="*/ 0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4"/>
                  <a:gd name="T19" fmla="*/ 0 h 111"/>
                  <a:gd name="T20" fmla="*/ 324 w 324"/>
                  <a:gd name="T21" fmla="*/ 111 h 1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4" h="111">
                    <a:moveTo>
                      <a:pt x="0" y="0"/>
                    </a:moveTo>
                    <a:lnTo>
                      <a:pt x="309" y="51"/>
                    </a:lnTo>
                    <a:lnTo>
                      <a:pt x="324" y="84"/>
                    </a:lnTo>
                    <a:lnTo>
                      <a:pt x="276" y="111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 w="12700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  <p:sp>
            <p:nvSpPr>
              <p:cNvPr id="1102985" name="Freeform 17"/>
              <p:cNvSpPr>
                <a:spLocks noChangeAspect="1"/>
              </p:cNvSpPr>
              <p:nvPr/>
            </p:nvSpPr>
            <p:spPr bwMode="auto">
              <a:xfrm>
                <a:off x="2759" y="6542"/>
                <a:ext cx="2114" cy="2007"/>
              </a:xfrm>
              <a:custGeom>
                <a:avLst/>
                <a:gdLst>
                  <a:gd name="T0" fmla="*/ 436630033 w 808"/>
                  <a:gd name="T1" fmla="*/ 776416251 h 746"/>
                  <a:gd name="T2" fmla="*/ 569018133 w 808"/>
                  <a:gd name="T3" fmla="*/ 546240093 h 746"/>
                  <a:gd name="T4" fmla="*/ 569018133 w 808"/>
                  <a:gd name="T5" fmla="*/ 110247562 h 746"/>
                  <a:gd name="T6" fmla="*/ 236632884 w 808"/>
                  <a:gd name="T7" fmla="*/ 0 h 746"/>
                  <a:gd name="T8" fmla="*/ 0 w 808"/>
                  <a:gd name="T9" fmla="*/ 49920477 h 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8"/>
                  <a:gd name="T16" fmla="*/ 0 h 746"/>
                  <a:gd name="T17" fmla="*/ 808 w 808"/>
                  <a:gd name="T18" fmla="*/ 746 h 7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8" h="746">
                    <a:moveTo>
                      <a:pt x="620" y="746"/>
                    </a:moveTo>
                    <a:lnTo>
                      <a:pt x="808" y="525"/>
                    </a:lnTo>
                    <a:lnTo>
                      <a:pt x="808" y="106"/>
                    </a:lnTo>
                    <a:lnTo>
                      <a:pt x="336" y="0"/>
                    </a:lnTo>
                    <a:lnTo>
                      <a:pt x="0" y="48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E5E5E5"/>
                  </a:gs>
                </a:gsLst>
                <a:path path="rect">
                  <a:fillToRect l="100000" t="100000"/>
                </a:path>
              </a:gradFill>
              <a:ln w="12700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  <p:sp>
            <p:nvSpPr>
              <p:cNvPr id="1102986" name="Freeform 18"/>
              <p:cNvSpPr>
                <a:spLocks noChangeAspect="1"/>
              </p:cNvSpPr>
              <p:nvPr/>
            </p:nvSpPr>
            <p:spPr bwMode="auto">
              <a:xfrm>
                <a:off x="2204" y="6567"/>
                <a:ext cx="2300" cy="661"/>
              </a:xfrm>
              <a:custGeom>
                <a:avLst/>
                <a:gdLst>
                  <a:gd name="T0" fmla="*/ 2147483647 w 608"/>
                  <a:gd name="T1" fmla="*/ 2147483647 h 168"/>
                  <a:gd name="T2" fmla="*/ 0 w 608"/>
                  <a:gd name="T3" fmla="*/ 2147483647 h 168"/>
                  <a:gd name="T4" fmla="*/ 2147483647 w 608"/>
                  <a:gd name="T5" fmla="*/ 0 h 168"/>
                  <a:gd name="T6" fmla="*/ 2147483647 w 608"/>
                  <a:gd name="T7" fmla="*/ 2147483647 h 168"/>
                  <a:gd name="T8" fmla="*/ 2147483647 w 608"/>
                  <a:gd name="T9" fmla="*/ 2147483647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8"/>
                  <a:gd name="T16" fmla="*/ 0 h 168"/>
                  <a:gd name="T17" fmla="*/ 608 w 608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8" h="168">
                    <a:moveTo>
                      <a:pt x="496" y="168"/>
                    </a:moveTo>
                    <a:lnTo>
                      <a:pt x="0" y="49"/>
                    </a:lnTo>
                    <a:lnTo>
                      <a:pt x="124" y="0"/>
                    </a:lnTo>
                    <a:lnTo>
                      <a:pt x="608" y="107"/>
                    </a:lnTo>
                    <a:lnTo>
                      <a:pt x="496" y="168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  <p:sp>
            <p:nvSpPr>
              <p:cNvPr id="1102987" name="Freeform 19"/>
              <p:cNvSpPr>
                <a:spLocks noChangeAspect="1"/>
              </p:cNvSpPr>
              <p:nvPr/>
            </p:nvSpPr>
            <p:spPr bwMode="auto">
              <a:xfrm>
                <a:off x="2204" y="6760"/>
                <a:ext cx="1873" cy="2185"/>
              </a:xfrm>
              <a:custGeom>
                <a:avLst/>
                <a:gdLst>
                  <a:gd name="T0" fmla="*/ 1145599520 w 672"/>
                  <a:gd name="T1" fmla="*/ 2147483647 h 754"/>
                  <a:gd name="T2" fmla="*/ 1145599520 w 672"/>
                  <a:gd name="T3" fmla="*/ 471757877 h 754"/>
                  <a:gd name="T4" fmla="*/ 0 w 672"/>
                  <a:gd name="T5" fmla="*/ 0 h 754"/>
                  <a:gd name="T6" fmla="*/ 0 w 672"/>
                  <a:gd name="T7" fmla="*/ 1702371549 h 754"/>
                  <a:gd name="T8" fmla="*/ 1145599520 w 672"/>
                  <a:gd name="T9" fmla="*/ 2147483647 h 7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754"/>
                  <a:gd name="T17" fmla="*/ 672 w 672"/>
                  <a:gd name="T18" fmla="*/ 754 h 7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754">
                    <a:moveTo>
                      <a:pt x="671" y="753"/>
                    </a:moveTo>
                    <a:lnTo>
                      <a:pt x="671" y="160"/>
                    </a:lnTo>
                    <a:lnTo>
                      <a:pt x="0" y="0"/>
                    </a:lnTo>
                    <a:lnTo>
                      <a:pt x="0" y="578"/>
                    </a:lnTo>
                    <a:lnTo>
                      <a:pt x="671" y="753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E5E5E5"/>
                  </a:gs>
                </a:gsLst>
                <a:path path="rect">
                  <a:fillToRect l="100000" t="100000"/>
                </a:path>
              </a:gradFill>
              <a:ln w="12700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  <p:sp>
            <p:nvSpPr>
              <p:cNvPr id="1102988" name="Freeform 20"/>
              <p:cNvSpPr>
                <a:spLocks noChangeAspect="1"/>
              </p:cNvSpPr>
              <p:nvPr/>
            </p:nvSpPr>
            <p:spPr bwMode="auto">
              <a:xfrm>
                <a:off x="2350" y="6957"/>
                <a:ext cx="1588" cy="1781"/>
              </a:xfrm>
              <a:custGeom>
                <a:avLst/>
                <a:gdLst>
                  <a:gd name="T0" fmla="*/ 2147483647 w 491"/>
                  <a:gd name="T1" fmla="*/ 2147483647 h 549"/>
                  <a:gd name="T2" fmla="*/ 2147483647 w 491"/>
                  <a:gd name="T3" fmla="*/ 1675158363 h 549"/>
                  <a:gd name="T4" fmla="*/ 0 w 491"/>
                  <a:gd name="T5" fmla="*/ 0 h 549"/>
                  <a:gd name="T6" fmla="*/ 0 w 491"/>
                  <a:gd name="T7" fmla="*/ 2147483647 h 549"/>
                  <a:gd name="T8" fmla="*/ 2147483647 w 491"/>
                  <a:gd name="T9" fmla="*/ 2147483647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49"/>
                  <a:gd name="T17" fmla="*/ 491 w 491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49">
                    <a:moveTo>
                      <a:pt x="490" y="548"/>
                    </a:moveTo>
                    <a:lnTo>
                      <a:pt x="490" y="117"/>
                    </a:lnTo>
                    <a:lnTo>
                      <a:pt x="0" y="0"/>
                    </a:lnTo>
                    <a:lnTo>
                      <a:pt x="0" y="424"/>
                    </a:lnTo>
                    <a:lnTo>
                      <a:pt x="490" y="548"/>
                    </a:lnTo>
                  </a:path>
                </a:pathLst>
              </a:custGeom>
              <a:solidFill>
                <a:srgbClr val="CECECE"/>
              </a:solidFill>
              <a:ln w="6350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  <p:sp>
            <p:nvSpPr>
              <p:cNvPr id="103445" name="Freeform 21"/>
              <p:cNvSpPr>
                <a:spLocks/>
              </p:cNvSpPr>
              <p:nvPr/>
            </p:nvSpPr>
            <p:spPr bwMode="auto">
              <a:xfrm>
                <a:off x="2447" y="7068"/>
                <a:ext cx="1392" cy="15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54"/>
                  </a:cxn>
                  <a:cxn ang="0">
                    <a:pos x="542" y="592"/>
                  </a:cxn>
                  <a:cxn ang="0">
                    <a:pos x="542" y="130"/>
                  </a:cxn>
                  <a:cxn ang="0">
                    <a:pos x="0" y="0"/>
                  </a:cxn>
                </a:cxnLst>
                <a:rect l="0" t="0" r="r" b="b"/>
                <a:pathLst>
                  <a:path w="542" h="592">
                    <a:moveTo>
                      <a:pt x="0" y="0"/>
                    </a:moveTo>
                    <a:lnTo>
                      <a:pt x="0" y="454"/>
                    </a:lnTo>
                    <a:lnTo>
                      <a:pt x="542" y="592"/>
                    </a:lnTo>
                    <a:lnTo>
                      <a:pt x="542" y="13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tint val="21176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3175" cap="flat" cmpd="sng">
                <a:solidFill>
                  <a:srgbClr val="00506E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FFFFFF"/>
                </a:outerShdw>
              </a:effectLst>
            </p:spPr>
            <p:txBody>
              <a:bodyPr anchor="ctr"/>
              <a:lstStyle/>
              <a:p>
                <a:pPr algn="l">
                  <a:spcBef>
                    <a:spcPct val="0"/>
                  </a:spcBef>
                  <a:defRPr/>
                </a:pPr>
                <a:endParaRPr lang="pl-PL">
                  <a:latin typeface="Arial" pitchFamily="34" charset="0"/>
                </a:endParaRPr>
              </a:p>
            </p:txBody>
          </p:sp>
          <p:sp>
            <p:nvSpPr>
              <p:cNvPr id="1102990" name="Freeform 22"/>
              <p:cNvSpPr>
                <a:spLocks noChangeAspect="1"/>
              </p:cNvSpPr>
              <p:nvPr/>
            </p:nvSpPr>
            <p:spPr bwMode="auto">
              <a:xfrm>
                <a:off x="4070" y="6992"/>
                <a:ext cx="434" cy="1953"/>
              </a:xfrm>
              <a:custGeom>
                <a:avLst/>
                <a:gdLst>
                  <a:gd name="T0" fmla="*/ 0 w 114"/>
                  <a:gd name="T1" fmla="*/ 2147483647 h 498"/>
                  <a:gd name="T2" fmla="*/ 0 w 114"/>
                  <a:gd name="T3" fmla="*/ 2147483647 h 498"/>
                  <a:gd name="T4" fmla="*/ 2147483647 w 114"/>
                  <a:gd name="T5" fmla="*/ 0 h 498"/>
                  <a:gd name="T6" fmla="*/ 2147483647 w 114"/>
                  <a:gd name="T7" fmla="*/ 2147483647 h 498"/>
                  <a:gd name="T8" fmla="*/ 0 w 114"/>
                  <a:gd name="T9" fmla="*/ 2147483647 h 4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498"/>
                  <a:gd name="T17" fmla="*/ 114 w 114"/>
                  <a:gd name="T18" fmla="*/ 498 h 4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498">
                    <a:moveTo>
                      <a:pt x="0" y="498"/>
                    </a:moveTo>
                    <a:lnTo>
                      <a:pt x="0" y="61"/>
                    </a:lnTo>
                    <a:lnTo>
                      <a:pt x="114" y="0"/>
                    </a:lnTo>
                    <a:lnTo>
                      <a:pt x="114" y="428"/>
                    </a:lnTo>
                    <a:lnTo>
                      <a:pt x="0" y="497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E5E5E5"/>
                  </a:gs>
                </a:gsLst>
                <a:path path="rect">
                  <a:fillToRect l="100000" t="100000"/>
                </a:path>
              </a:gradFill>
              <a:ln w="12700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</p:grpSp>
        <p:grpSp>
          <p:nvGrpSpPr>
            <p:cNvPr id="1102991" name="Group 23"/>
            <p:cNvGrpSpPr>
              <a:grpSpLocks/>
            </p:cNvGrpSpPr>
            <p:nvPr/>
          </p:nvGrpSpPr>
          <p:grpSpPr bwMode="auto">
            <a:xfrm flipH="1">
              <a:off x="1008" y="672"/>
              <a:ext cx="334" cy="561"/>
              <a:chOff x="803" y="1112"/>
              <a:chExt cx="528" cy="816"/>
            </a:xfrm>
          </p:grpSpPr>
          <p:sp>
            <p:nvSpPr>
              <p:cNvPr id="1102992" name="Freeform 24"/>
              <p:cNvSpPr>
                <a:spLocks noChangeAspect="1"/>
              </p:cNvSpPr>
              <p:nvPr/>
            </p:nvSpPr>
            <p:spPr bwMode="auto">
              <a:xfrm>
                <a:off x="803" y="1446"/>
                <a:ext cx="89" cy="377"/>
              </a:xfrm>
              <a:custGeom>
                <a:avLst/>
                <a:gdLst>
                  <a:gd name="T0" fmla="*/ 0 w 144"/>
                  <a:gd name="T1" fmla="*/ 1 h 644"/>
                  <a:gd name="T2" fmla="*/ 0 w 144"/>
                  <a:gd name="T3" fmla="*/ 1 h 644"/>
                  <a:gd name="T4" fmla="*/ 1 w 144"/>
                  <a:gd name="T5" fmla="*/ 0 h 644"/>
                  <a:gd name="T6" fmla="*/ 1 w 144"/>
                  <a:gd name="T7" fmla="*/ 1 h 644"/>
                  <a:gd name="T8" fmla="*/ 0 w 144"/>
                  <a:gd name="T9" fmla="*/ 1 h 6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644"/>
                  <a:gd name="T17" fmla="*/ 144 w 144"/>
                  <a:gd name="T18" fmla="*/ 644 h 6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644">
                    <a:moveTo>
                      <a:pt x="0" y="644"/>
                    </a:moveTo>
                    <a:lnTo>
                      <a:pt x="0" y="79"/>
                    </a:lnTo>
                    <a:lnTo>
                      <a:pt x="144" y="0"/>
                    </a:lnTo>
                    <a:lnTo>
                      <a:pt x="144" y="554"/>
                    </a:lnTo>
                    <a:lnTo>
                      <a:pt x="0" y="644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E5E5E5"/>
                  </a:gs>
                </a:gsLst>
                <a:path path="rect">
                  <a:fillToRect l="100000" t="100000"/>
                </a:path>
              </a:gradFill>
              <a:ln w="3175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  <p:sp>
            <p:nvSpPr>
              <p:cNvPr id="1102993" name="Freeform 25"/>
              <p:cNvSpPr>
                <a:spLocks/>
              </p:cNvSpPr>
              <p:nvPr/>
            </p:nvSpPr>
            <p:spPr bwMode="auto">
              <a:xfrm>
                <a:off x="805" y="1112"/>
                <a:ext cx="524" cy="175"/>
              </a:xfrm>
              <a:custGeom>
                <a:avLst/>
                <a:gdLst>
                  <a:gd name="T0" fmla="*/ 0 w 1291"/>
                  <a:gd name="T1" fmla="*/ 0 h 449"/>
                  <a:gd name="T2" fmla="*/ 0 w 1291"/>
                  <a:gd name="T3" fmla="*/ 0 h 449"/>
                  <a:gd name="T4" fmla="*/ 0 w 1291"/>
                  <a:gd name="T5" fmla="*/ 0 h 449"/>
                  <a:gd name="T6" fmla="*/ 0 w 1291"/>
                  <a:gd name="T7" fmla="*/ 0 h 449"/>
                  <a:gd name="T8" fmla="*/ 0 w 1291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1"/>
                  <a:gd name="T16" fmla="*/ 0 h 449"/>
                  <a:gd name="T17" fmla="*/ 1291 w 1291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1" h="449">
                    <a:moveTo>
                      <a:pt x="0" y="307"/>
                    </a:moveTo>
                    <a:lnTo>
                      <a:pt x="577" y="448"/>
                    </a:lnTo>
                    <a:lnTo>
                      <a:pt x="1290" y="127"/>
                    </a:lnTo>
                    <a:lnTo>
                      <a:pt x="727" y="0"/>
                    </a:lnTo>
                    <a:lnTo>
                      <a:pt x="0" y="307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  <p:sp>
            <p:nvSpPr>
              <p:cNvPr id="1102994" name="Freeform 26"/>
              <p:cNvSpPr>
                <a:spLocks/>
              </p:cNvSpPr>
              <p:nvPr/>
            </p:nvSpPr>
            <p:spPr bwMode="auto">
              <a:xfrm>
                <a:off x="814" y="1719"/>
                <a:ext cx="508" cy="209"/>
              </a:xfrm>
              <a:custGeom>
                <a:avLst/>
                <a:gdLst>
                  <a:gd name="T0" fmla="*/ 0 w 1252"/>
                  <a:gd name="T1" fmla="*/ 0 h 536"/>
                  <a:gd name="T2" fmla="*/ 0 w 1252"/>
                  <a:gd name="T3" fmla="*/ 0 h 536"/>
                  <a:gd name="T4" fmla="*/ 0 w 1252"/>
                  <a:gd name="T5" fmla="*/ 0 h 536"/>
                  <a:gd name="T6" fmla="*/ 0 w 1252"/>
                  <a:gd name="T7" fmla="*/ 0 h 536"/>
                  <a:gd name="T8" fmla="*/ 0 w 1252"/>
                  <a:gd name="T9" fmla="*/ 0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2"/>
                  <a:gd name="T16" fmla="*/ 0 h 536"/>
                  <a:gd name="T17" fmla="*/ 1252 w 1252"/>
                  <a:gd name="T18" fmla="*/ 536 h 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2" h="536">
                    <a:moveTo>
                      <a:pt x="0" y="292"/>
                    </a:moveTo>
                    <a:lnTo>
                      <a:pt x="0" y="370"/>
                    </a:lnTo>
                    <a:lnTo>
                      <a:pt x="567" y="535"/>
                    </a:lnTo>
                    <a:lnTo>
                      <a:pt x="1251" y="92"/>
                    </a:lnTo>
                    <a:lnTo>
                      <a:pt x="1251" y="0"/>
                    </a:lnTo>
                  </a:path>
                </a:pathLst>
              </a:custGeom>
              <a:solidFill>
                <a:srgbClr val="808080"/>
              </a:solidFill>
              <a:ln w="3175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  <p:sp>
            <p:nvSpPr>
              <p:cNvPr id="1102995" name="Freeform 27"/>
              <p:cNvSpPr>
                <a:spLocks/>
              </p:cNvSpPr>
              <p:nvPr/>
            </p:nvSpPr>
            <p:spPr bwMode="auto">
              <a:xfrm>
                <a:off x="1034" y="1160"/>
                <a:ext cx="297" cy="748"/>
              </a:xfrm>
              <a:custGeom>
                <a:avLst/>
                <a:gdLst>
                  <a:gd name="T0" fmla="*/ 0 w 729"/>
                  <a:gd name="T1" fmla="*/ 0 h 1916"/>
                  <a:gd name="T2" fmla="*/ 0 w 729"/>
                  <a:gd name="T3" fmla="*/ 0 h 1916"/>
                  <a:gd name="T4" fmla="*/ 0 w 729"/>
                  <a:gd name="T5" fmla="*/ 0 h 1916"/>
                  <a:gd name="T6" fmla="*/ 0 w 729"/>
                  <a:gd name="T7" fmla="*/ 0 h 1916"/>
                  <a:gd name="T8" fmla="*/ 0 w 729"/>
                  <a:gd name="T9" fmla="*/ 0 h 19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9"/>
                  <a:gd name="T16" fmla="*/ 0 h 1916"/>
                  <a:gd name="T17" fmla="*/ 729 w 729"/>
                  <a:gd name="T18" fmla="*/ 1916 h 19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9" h="1916">
                    <a:moveTo>
                      <a:pt x="0" y="328"/>
                    </a:moveTo>
                    <a:lnTo>
                      <a:pt x="4" y="1915"/>
                    </a:lnTo>
                    <a:lnTo>
                      <a:pt x="728" y="1456"/>
                    </a:lnTo>
                    <a:lnTo>
                      <a:pt x="728" y="0"/>
                    </a:lnTo>
                    <a:lnTo>
                      <a:pt x="0" y="328"/>
                    </a:lnTo>
                  </a:path>
                </a:pathLst>
              </a:custGeom>
              <a:gradFill rotWithShape="0">
                <a:gsLst>
                  <a:gs pos="0">
                    <a:srgbClr val="B2B2B2"/>
                  </a:gs>
                  <a:gs pos="100000">
                    <a:srgbClr val="E5E5E5"/>
                  </a:gs>
                </a:gsLst>
                <a:path path="rect">
                  <a:fillToRect l="100000" t="100000"/>
                </a:path>
              </a:gradFill>
              <a:ln w="9525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  <p:sp>
            <p:nvSpPr>
              <p:cNvPr id="1102996" name="Freeform 28"/>
              <p:cNvSpPr>
                <a:spLocks/>
              </p:cNvSpPr>
              <p:nvPr/>
            </p:nvSpPr>
            <p:spPr bwMode="auto">
              <a:xfrm>
                <a:off x="803" y="1231"/>
                <a:ext cx="234" cy="672"/>
              </a:xfrm>
              <a:custGeom>
                <a:avLst/>
                <a:gdLst>
                  <a:gd name="T0" fmla="*/ 45477 w 156"/>
                  <a:gd name="T1" fmla="*/ 5822 h 470"/>
                  <a:gd name="T2" fmla="*/ 45477 w 156"/>
                  <a:gd name="T3" fmla="*/ 70173 h 470"/>
                  <a:gd name="T4" fmla="*/ 0 w 156"/>
                  <a:gd name="T5" fmla="*/ 63804 h 470"/>
                  <a:gd name="T6" fmla="*/ 0 w 156"/>
                  <a:gd name="T7" fmla="*/ 0 h 470"/>
                  <a:gd name="T8" fmla="*/ 45477 w 156"/>
                  <a:gd name="T9" fmla="*/ 5822 h 4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6"/>
                  <a:gd name="T16" fmla="*/ 0 h 470"/>
                  <a:gd name="T17" fmla="*/ 156 w 156"/>
                  <a:gd name="T18" fmla="*/ 470 h 4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6" h="470">
                    <a:moveTo>
                      <a:pt x="156" y="39"/>
                    </a:moveTo>
                    <a:lnTo>
                      <a:pt x="156" y="470"/>
                    </a:lnTo>
                    <a:lnTo>
                      <a:pt x="0" y="427"/>
                    </a:lnTo>
                    <a:lnTo>
                      <a:pt x="0" y="0"/>
                    </a:lnTo>
                    <a:lnTo>
                      <a:pt x="156" y="39"/>
                    </a:lnTo>
                  </a:path>
                </a:pathLst>
              </a:custGeom>
              <a:gradFill rotWithShape="0">
                <a:gsLst>
                  <a:gs pos="0">
                    <a:srgbClr val="EDEDED"/>
                  </a:gs>
                  <a:gs pos="100000">
                    <a:srgbClr val="B2B2B2"/>
                  </a:gs>
                </a:gsLst>
                <a:lin ang="5400000" scaled="1"/>
              </a:gradFill>
              <a:ln w="9525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  <p:sp>
            <p:nvSpPr>
              <p:cNvPr id="1102997" name="Line 29"/>
              <p:cNvSpPr>
                <a:spLocks noChangeShapeType="1"/>
              </p:cNvSpPr>
              <p:nvPr/>
            </p:nvSpPr>
            <p:spPr bwMode="auto">
              <a:xfrm>
                <a:off x="836" y="1798"/>
                <a:ext cx="162" cy="40"/>
              </a:xfrm>
              <a:prstGeom prst="line">
                <a:avLst/>
              </a:prstGeom>
              <a:noFill/>
              <a:ln w="9525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  <p:sp>
            <p:nvSpPr>
              <p:cNvPr id="1102998" name="Line 30"/>
              <p:cNvSpPr>
                <a:spLocks noChangeShapeType="1"/>
              </p:cNvSpPr>
              <p:nvPr/>
            </p:nvSpPr>
            <p:spPr bwMode="auto">
              <a:xfrm>
                <a:off x="836" y="1766"/>
                <a:ext cx="162" cy="42"/>
              </a:xfrm>
              <a:prstGeom prst="line">
                <a:avLst/>
              </a:prstGeom>
              <a:noFill/>
              <a:ln w="9525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  <p:sp>
            <p:nvSpPr>
              <p:cNvPr id="1102999" name="Line 31"/>
              <p:cNvSpPr>
                <a:spLocks noChangeShapeType="1"/>
              </p:cNvSpPr>
              <p:nvPr/>
            </p:nvSpPr>
            <p:spPr bwMode="auto">
              <a:xfrm>
                <a:off x="836" y="1736"/>
                <a:ext cx="162" cy="44"/>
              </a:xfrm>
              <a:prstGeom prst="line">
                <a:avLst/>
              </a:prstGeom>
              <a:noFill/>
              <a:ln w="9525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  <p:sp>
            <p:nvSpPr>
              <p:cNvPr id="1103000" name="Line 32"/>
              <p:cNvSpPr>
                <a:spLocks noChangeShapeType="1"/>
              </p:cNvSpPr>
              <p:nvPr/>
            </p:nvSpPr>
            <p:spPr bwMode="auto">
              <a:xfrm>
                <a:off x="836" y="1675"/>
                <a:ext cx="162" cy="41"/>
              </a:xfrm>
              <a:prstGeom prst="line">
                <a:avLst/>
              </a:prstGeom>
              <a:noFill/>
              <a:ln w="9525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l-PL"/>
              </a:p>
            </p:txBody>
          </p:sp>
          <p:sp>
            <p:nvSpPr>
              <p:cNvPr id="1103001" name="Freeform 33"/>
              <p:cNvSpPr>
                <a:spLocks/>
              </p:cNvSpPr>
              <p:nvPr/>
            </p:nvSpPr>
            <p:spPr bwMode="auto">
              <a:xfrm>
                <a:off x="820" y="1320"/>
                <a:ext cx="184" cy="497"/>
              </a:xfrm>
              <a:custGeom>
                <a:avLst/>
                <a:gdLst>
                  <a:gd name="T0" fmla="*/ 0 w 453"/>
                  <a:gd name="T1" fmla="*/ 0 h 1278"/>
                  <a:gd name="T2" fmla="*/ 0 w 453"/>
                  <a:gd name="T3" fmla="*/ 0 h 1278"/>
                  <a:gd name="T4" fmla="*/ 0 w 453"/>
                  <a:gd name="T5" fmla="*/ 0 h 1278"/>
                  <a:gd name="T6" fmla="*/ 0 60000 65536"/>
                  <a:gd name="T7" fmla="*/ 0 60000 65536"/>
                  <a:gd name="T8" fmla="*/ 0 60000 65536"/>
                  <a:gd name="T9" fmla="*/ 0 w 453"/>
                  <a:gd name="T10" fmla="*/ 0 h 1278"/>
                  <a:gd name="T11" fmla="*/ 453 w 453"/>
                  <a:gd name="T12" fmla="*/ 1278 h 12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3" h="1278">
                    <a:moveTo>
                      <a:pt x="452" y="105"/>
                    </a:moveTo>
                    <a:lnTo>
                      <a:pt x="0" y="0"/>
                    </a:lnTo>
                    <a:lnTo>
                      <a:pt x="0" y="1277"/>
                    </a:lnTo>
                  </a:path>
                </a:pathLst>
              </a:custGeom>
              <a:noFill/>
              <a:ln w="6350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  <p:sp>
            <p:nvSpPr>
              <p:cNvPr id="1103002" name="Freeform 34"/>
              <p:cNvSpPr>
                <a:spLocks/>
              </p:cNvSpPr>
              <p:nvPr/>
            </p:nvSpPr>
            <p:spPr bwMode="auto">
              <a:xfrm>
                <a:off x="853" y="1435"/>
                <a:ext cx="139" cy="61"/>
              </a:xfrm>
              <a:custGeom>
                <a:avLst/>
                <a:gdLst>
                  <a:gd name="T0" fmla="*/ 0 w 351"/>
                  <a:gd name="T1" fmla="*/ 0 h 183"/>
                  <a:gd name="T2" fmla="*/ 0 w 351"/>
                  <a:gd name="T3" fmla="*/ 0 h 183"/>
                  <a:gd name="T4" fmla="*/ 0 w 351"/>
                  <a:gd name="T5" fmla="*/ 0 h 183"/>
                  <a:gd name="T6" fmla="*/ 0 w 351"/>
                  <a:gd name="T7" fmla="*/ 0 h 183"/>
                  <a:gd name="T8" fmla="*/ 0 w 351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183"/>
                  <a:gd name="T17" fmla="*/ 351 w 351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183">
                    <a:moveTo>
                      <a:pt x="0" y="85"/>
                    </a:moveTo>
                    <a:lnTo>
                      <a:pt x="0" y="0"/>
                    </a:lnTo>
                    <a:lnTo>
                      <a:pt x="350" y="93"/>
                    </a:lnTo>
                    <a:lnTo>
                      <a:pt x="350" y="182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00506E"/>
              </a:solidFill>
              <a:ln w="3175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  <p:sp>
            <p:nvSpPr>
              <p:cNvPr id="1103003" name="Freeform 35"/>
              <p:cNvSpPr>
                <a:spLocks/>
              </p:cNvSpPr>
              <p:nvPr/>
            </p:nvSpPr>
            <p:spPr bwMode="auto">
              <a:xfrm>
                <a:off x="853" y="1502"/>
                <a:ext cx="139" cy="68"/>
              </a:xfrm>
              <a:custGeom>
                <a:avLst/>
                <a:gdLst>
                  <a:gd name="T0" fmla="*/ 0 w 351"/>
                  <a:gd name="T1" fmla="*/ 0 h 182"/>
                  <a:gd name="T2" fmla="*/ 0 w 351"/>
                  <a:gd name="T3" fmla="*/ 0 h 182"/>
                  <a:gd name="T4" fmla="*/ 0 w 351"/>
                  <a:gd name="T5" fmla="*/ 0 h 182"/>
                  <a:gd name="T6" fmla="*/ 0 w 351"/>
                  <a:gd name="T7" fmla="*/ 0 h 182"/>
                  <a:gd name="T8" fmla="*/ 0 w 351"/>
                  <a:gd name="T9" fmla="*/ 0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182"/>
                  <a:gd name="T17" fmla="*/ 351 w 351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182">
                    <a:moveTo>
                      <a:pt x="0" y="85"/>
                    </a:moveTo>
                    <a:lnTo>
                      <a:pt x="0" y="0"/>
                    </a:lnTo>
                    <a:lnTo>
                      <a:pt x="350" y="93"/>
                    </a:lnTo>
                    <a:lnTo>
                      <a:pt x="350" y="181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00506E"/>
              </a:solidFill>
              <a:ln w="3175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  <p:sp>
            <p:nvSpPr>
              <p:cNvPr id="1103004" name="Freeform 36"/>
              <p:cNvSpPr>
                <a:spLocks/>
              </p:cNvSpPr>
              <p:nvPr/>
            </p:nvSpPr>
            <p:spPr bwMode="auto">
              <a:xfrm>
                <a:off x="850" y="1368"/>
                <a:ext cx="142" cy="62"/>
              </a:xfrm>
              <a:custGeom>
                <a:avLst/>
                <a:gdLst>
                  <a:gd name="T0" fmla="*/ 0 w 351"/>
                  <a:gd name="T1" fmla="*/ 0 h 182"/>
                  <a:gd name="T2" fmla="*/ 0 w 351"/>
                  <a:gd name="T3" fmla="*/ 0 h 182"/>
                  <a:gd name="T4" fmla="*/ 0 w 351"/>
                  <a:gd name="T5" fmla="*/ 0 h 182"/>
                  <a:gd name="T6" fmla="*/ 0 w 351"/>
                  <a:gd name="T7" fmla="*/ 0 h 182"/>
                  <a:gd name="T8" fmla="*/ 0 w 351"/>
                  <a:gd name="T9" fmla="*/ 0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182"/>
                  <a:gd name="T17" fmla="*/ 351 w 351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182">
                    <a:moveTo>
                      <a:pt x="0" y="85"/>
                    </a:moveTo>
                    <a:lnTo>
                      <a:pt x="0" y="0"/>
                    </a:lnTo>
                    <a:lnTo>
                      <a:pt x="350" y="93"/>
                    </a:lnTo>
                    <a:lnTo>
                      <a:pt x="350" y="181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00506E"/>
              </a:solidFill>
              <a:ln w="3175" cap="rnd">
                <a:solidFill>
                  <a:srgbClr val="00506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pl-PL"/>
              </a:p>
            </p:txBody>
          </p:sp>
        </p:grpSp>
      </p:grpSp>
      <p:sp>
        <p:nvSpPr>
          <p:cNvPr id="1103005" name="Line 93"/>
          <p:cNvSpPr>
            <a:spLocks noChangeShapeType="1"/>
          </p:cNvSpPr>
          <p:nvPr/>
        </p:nvSpPr>
        <p:spPr bwMode="auto">
          <a:xfrm flipH="1" flipV="1">
            <a:off x="3712004" y="2660400"/>
            <a:ext cx="5762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l-PL"/>
          </a:p>
        </p:txBody>
      </p:sp>
      <p:grpSp>
        <p:nvGrpSpPr>
          <p:cNvPr id="1103027" name="Group 179"/>
          <p:cNvGrpSpPr>
            <a:grpSpLocks/>
          </p:cNvGrpSpPr>
          <p:nvPr/>
        </p:nvGrpSpPr>
        <p:grpSpPr bwMode="auto">
          <a:xfrm>
            <a:off x="4262352" y="4563340"/>
            <a:ext cx="3794254" cy="1565611"/>
            <a:chOff x="3664" y="2160"/>
            <a:chExt cx="1951" cy="907"/>
          </a:xfrm>
        </p:grpSpPr>
        <p:sp>
          <p:nvSpPr>
            <p:cNvPr id="1103012" name="Text Box 164"/>
            <p:cNvSpPr txBox="1">
              <a:spLocks noChangeArrowheads="1"/>
            </p:cNvSpPr>
            <p:nvPr/>
          </p:nvSpPr>
          <p:spPr bwMode="auto">
            <a:xfrm>
              <a:off x="3761" y="2249"/>
              <a:ext cx="1769" cy="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r>
                <a:rPr lang="pl-PL" sz="2000" b="1" dirty="0" smtClean="0">
                  <a:solidFill>
                    <a:srgbClr val="000058"/>
                  </a:solidFill>
                </a:rPr>
                <a:t>Aplikacja Mennicy automatycznie / na miejscu personalizująca część miejską</a:t>
              </a:r>
              <a:endParaRPr lang="pl-PL" sz="2000" b="1" dirty="0">
                <a:solidFill>
                  <a:srgbClr val="DC241F"/>
                </a:solidFill>
              </a:endParaRPr>
            </a:p>
          </p:txBody>
        </p:sp>
        <p:sp>
          <p:nvSpPr>
            <p:cNvPr id="1103013" name="AutoShape 165"/>
            <p:cNvSpPr>
              <a:spLocks noChangeArrowheads="1"/>
            </p:cNvSpPr>
            <p:nvPr/>
          </p:nvSpPr>
          <p:spPr bwMode="auto">
            <a:xfrm>
              <a:off x="3664" y="2160"/>
              <a:ext cx="1951" cy="907"/>
            </a:xfrm>
            <a:prstGeom prst="flowChartAlternateProcess">
              <a:avLst/>
            </a:prstGeom>
            <a:noFill/>
            <a:ln w="25400" algn="ctr">
              <a:solidFill>
                <a:srgbClr val="0033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pl-PL"/>
            </a:p>
          </p:txBody>
        </p:sp>
      </p:grpSp>
      <p:pic>
        <p:nvPicPr>
          <p:cNvPr id="110302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1154" y="2228600"/>
            <a:ext cx="13652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3035" name="Text Box 138"/>
          <p:cNvSpPr txBox="1">
            <a:spLocks noChangeArrowheads="1"/>
          </p:cNvSpPr>
          <p:nvPr/>
        </p:nvSpPr>
        <p:spPr bwMode="auto">
          <a:xfrm>
            <a:off x="5953554" y="3163638"/>
            <a:ext cx="1071563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l"/>
            <a:r>
              <a:rPr lang="pl-PL" sz="1200" b="1"/>
              <a:t>Miejska Karta Debetowa</a:t>
            </a:r>
            <a:endParaRPr lang="en-US" sz="1200" b="1"/>
          </a:p>
        </p:txBody>
      </p:sp>
      <p:sp>
        <p:nvSpPr>
          <p:cNvPr id="1103049" name="Rectangle 2"/>
          <p:cNvSpPr>
            <a:spLocks noChangeArrowheads="1"/>
          </p:cNvSpPr>
          <p:nvPr/>
        </p:nvSpPr>
        <p:spPr bwMode="auto">
          <a:xfrm>
            <a:off x="344488" y="122238"/>
            <a:ext cx="9210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pl-PL" sz="2000"/>
              <a:t>Wrocławska Miejska Karta Płatnicza – proces wydania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55"/>
          <p:cNvSpPr>
            <a:spLocks noChangeArrowheads="1"/>
          </p:cNvSpPr>
          <p:nvPr/>
        </p:nvSpPr>
        <p:spPr bwMode="auto">
          <a:xfrm>
            <a:off x="381000" y="714375"/>
            <a:ext cx="92170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Arial" charset="0"/>
              <a:buNone/>
            </a:pPr>
            <a:r>
              <a:rPr lang="pl-PL" sz="1700" b="1">
                <a:solidFill>
                  <a:schemeClr val="bg1"/>
                </a:solidFill>
              </a:rPr>
              <a:t>Miejska Karta Płatnicza Citibank – główne funkcje</a:t>
            </a:r>
          </a:p>
        </p:txBody>
      </p:sp>
      <p:pic>
        <p:nvPicPr>
          <p:cNvPr id="1105071" name="Picture 17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7988" y="1685925"/>
            <a:ext cx="4418012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5070" name="Rectangle 174"/>
          <p:cNvSpPr>
            <a:spLocks noChangeArrowheads="1"/>
          </p:cNvSpPr>
          <p:nvPr/>
        </p:nvSpPr>
        <p:spPr bwMode="auto">
          <a:xfrm>
            <a:off x="604838" y="1703388"/>
            <a:ext cx="8177212" cy="45339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268288" indent="-268288" algn="l">
              <a:buFont typeface="Wingdings" pitchFamily="2" charset="2"/>
              <a:buChar char="ü"/>
            </a:pPr>
            <a:r>
              <a:rPr lang="pl-PL" sz="1700" b="1"/>
              <a:t>Możliwość dokonywania płatności w punktach handlowo-usługowych oraz wypłacania gotówki z bankomatów w Polsce i za granicą </a:t>
            </a:r>
          </a:p>
          <a:p>
            <a:pPr marL="268288" indent="-268288" algn="l">
              <a:buFont typeface="Wingdings" pitchFamily="2" charset="2"/>
              <a:buChar char="ü"/>
            </a:pPr>
            <a:r>
              <a:rPr lang="pl-PL" sz="1700" b="1"/>
              <a:t>Płatności zbliżeniowe </a:t>
            </a:r>
            <a:r>
              <a:rPr lang="pl-PL" sz="1700" b="1" i="1"/>
              <a:t>PayPass </a:t>
            </a:r>
          </a:p>
          <a:p>
            <a:pPr marL="268288" indent="-268288" algn="l">
              <a:buFont typeface="Wingdings" pitchFamily="2" charset="2"/>
              <a:buChar char="ü"/>
            </a:pPr>
            <a:r>
              <a:rPr lang="pl-PL" sz="1700" b="1"/>
              <a:t>Płatności w Internecie oraz przez telefon</a:t>
            </a:r>
          </a:p>
          <a:p>
            <a:pPr marL="268288" indent="-268288" algn="l">
              <a:buFont typeface="Wingdings" pitchFamily="2" charset="2"/>
              <a:buChar char="ü"/>
            </a:pPr>
            <a:r>
              <a:rPr lang="pl-PL" sz="1700" b="1"/>
              <a:t>Rabaty nawet do 50% przy płatnościach kartą w licznych sklepach i punktach usługowych (m.in. Pizzeria Dominium, Diesel, Troll, The Mexican, Almatur)</a:t>
            </a:r>
          </a:p>
          <a:p>
            <a:pPr marL="268288" indent="-268288" algn="l">
              <a:buFont typeface="Wingdings" pitchFamily="2" charset="2"/>
              <a:buChar char="ü"/>
            </a:pPr>
            <a:r>
              <a:rPr lang="pl-PL" sz="1700" b="1"/>
              <a:t>Cash Back –wypłaty gotówki bez prowizji podczas płacenia za zakupy ( ok. 20 000 punktów)</a:t>
            </a:r>
          </a:p>
          <a:p>
            <a:pPr marL="268288" indent="-268288" algn="l">
              <a:buFont typeface="Wingdings" pitchFamily="2" charset="2"/>
              <a:buChar char="ü"/>
            </a:pPr>
            <a:r>
              <a:rPr lang="pl-PL" sz="1700" b="1"/>
              <a:t>Możliwość podłączenia karty pod konto walutowe w EUR i dokonywania płatności bezpośrednio przy użyciu środków zgromadzonych na rachunku</a:t>
            </a:r>
          </a:p>
          <a:p>
            <a:pPr marL="268288" indent="-268288" algn="l">
              <a:buFont typeface="Wingdings" pitchFamily="2" charset="2"/>
              <a:buChar char="ü"/>
            </a:pPr>
            <a:r>
              <a:rPr lang="pl-PL" sz="1700" b="1"/>
              <a:t>Udział w promocjach organizowanych przez MasterCard i Citi Handlowy</a:t>
            </a:r>
          </a:p>
          <a:p>
            <a:pPr marL="268288" indent="-268288" algn="l">
              <a:buFont typeface="Wingdings" pitchFamily="2" charset="2"/>
              <a:buChar char="ü"/>
            </a:pPr>
            <a:r>
              <a:rPr lang="pl-PL" sz="1700" b="1">
                <a:solidFill>
                  <a:srgbClr val="DC241F"/>
                </a:solidFill>
              </a:rPr>
              <a:t>Możliwość wydania kart uprawniających do zwrotu 10% wartości biletu dla maksymalnie 4 współposiadaczy konta</a:t>
            </a:r>
          </a:p>
        </p:txBody>
      </p:sp>
      <p:sp>
        <p:nvSpPr>
          <p:cNvPr id="1105073" name="AutoShape 177"/>
          <p:cNvSpPr>
            <a:spLocks noChangeArrowheads="1"/>
          </p:cNvSpPr>
          <p:nvPr/>
        </p:nvSpPr>
        <p:spPr bwMode="auto">
          <a:xfrm>
            <a:off x="273050" y="1484313"/>
            <a:ext cx="8815388" cy="5040312"/>
          </a:xfrm>
          <a:prstGeom prst="flowChartAlternateProcess">
            <a:avLst/>
          </a:prstGeom>
          <a:noFill/>
          <a:ln w="22225" algn="ctr">
            <a:solidFill>
              <a:srgbClr val="DC241F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pl-PL"/>
          </a:p>
        </p:txBody>
      </p:sp>
      <p:pic>
        <p:nvPicPr>
          <p:cNvPr id="1105075" name="Picture 11" descr="mc_pp_h_044px_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1200" y="2276475"/>
            <a:ext cx="14049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076" name="Rectangle 2"/>
          <p:cNvSpPr>
            <a:spLocks noChangeArrowheads="1"/>
          </p:cNvSpPr>
          <p:nvPr/>
        </p:nvSpPr>
        <p:spPr bwMode="auto">
          <a:xfrm>
            <a:off x="344488" y="122238"/>
            <a:ext cx="9210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pl-PL" sz="2000"/>
              <a:t>Pozostałe funkcje karty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072" name="Picture 3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341438"/>
            <a:ext cx="44180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" name="Rectangle 55"/>
          <p:cNvSpPr>
            <a:spLocks noChangeArrowheads="1"/>
          </p:cNvSpPr>
          <p:nvPr/>
        </p:nvSpPr>
        <p:spPr bwMode="auto">
          <a:xfrm>
            <a:off x="381000" y="714375"/>
            <a:ext cx="9217025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pl-PL" sz="1800" b="1">
                <a:solidFill>
                  <a:schemeClr val="bg1"/>
                </a:solidFill>
              </a:rPr>
              <a:t>Jak rozpoznać Miejską Kartę Płatniczą Citibank?</a:t>
            </a:r>
          </a:p>
        </p:txBody>
      </p:sp>
      <p:pic>
        <p:nvPicPr>
          <p:cNvPr id="1111054" name="Picture 1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7988" y="1685925"/>
            <a:ext cx="4418012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1057" name="Text Box 6"/>
          <p:cNvSpPr txBox="1">
            <a:spLocks noChangeArrowheads="1"/>
          </p:cNvSpPr>
          <p:nvPr/>
        </p:nvSpPr>
        <p:spPr bwMode="auto">
          <a:xfrm>
            <a:off x="2216150" y="4867275"/>
            <a:ext cx="1873250" cy="8255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1600" b="1">
                <a:solidFill>
                  <a:srgbClr val="003082"/>
                </a:solidFill>
              </a:rPr>
              <a:t>nadrukowany 11 cyfrowy numer karty ZTM</a:t>
            </a:r>
          </a:p>
        </p:txBody>
      </p:sp>
      <p:sp>
        <p:nvSpPr>
          <p:cNvPr id="1111058" name="Text Box 7"/>
          <p:cNvSpPr txBox="1">
            <a:spLocks noChangeArrowheads="1"/>
          </p:cNvSpPr>
          <p:nvPr/>
        </p:nvSpPr>
        <p:spPr bwMode="auto">
          <a:xfrm>
            <a:off x="2865438" y="1412875"/>
            <a:ext cx="2957512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1600" b="1">
                <a:solidFill>
                  <a:srgbClr val="003082"/>
                </a:solidFill>
              </a:rPr>
              <a:t>logo Urbancard</a:t>
            </a:r>
          </a:p>
        </p:txBody>
      </p:sp>
      <p:sp>
        <p:nvSpPr>
          <p:cNvPr id="1111059" name="Text Box 8"/>
          <p:cNvSpPr txBox="1">
            <a:spLocks noChangeArrowheads="1"/>
          </p:cNvSpPr>
          <p:nvPr/>
        </p:nvSpPr>
        <p:spPr bwMode="auto">
          <a:xfrm>
            <a:off x="344488" y="1484313"/>
            <a:ext cx="2995612" cy="70326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1600" b="1">
                <a:solidFill>
                  <a:srgbClr val="003082"/>
                </a:solidFill>
              </a:rPr>
              <a:t>nadrukowane zdjęcie Klienta</a:t>
            </a:r>
          </a:p>
          <a:p>
            <a:pPr eaLnBrk="1" hangingPunct="1"/>
            <a:endParaRPr lang="pl-PL" sz="1600" b="1">
              <a:solidFill>
                <a:srgbClr val="003082"/>
              </a:solidFill>
            </a:endParaRPr>
          </a:p>
        </p:txBody>
      </p:sp>
      <p:sp>
        <p:nvSpPr>
          <p:cNvPr id="1111060" name="Text Box 9"/>
          <p:cNvSpPr txBox="1">
            <a:spLocks noChangeArrowheads="1"/>
          </p:cNvSpPr>
          <p:nvPr/>
        </p:nvSpPr>
        <p:spPr bwMode="auto">
          <a:xfrm>
            <a:off x="5453063" y="1987550"/>
            <a:ext cx="2979737" cy="8255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1600" b="1">
                <a:solidFill>
                  <a:srgbClr val="003082"/>
                </a:solidFill>
              </a:rPr>
              <a:t>technologia MasterCard </a:t>
            </a:r>
            <a:r>
              <a:rPr lang="pl-PL" sz="1600" b="1" i="1">
                <a:solidFill>
                  <a:srgbClr val="003082"/>
                </a:solidFill>
              </a:rPr>
              <a:t>PayPass</a:t>
            </a:r>
            <a:r>
              <a:rPr lang="pl-PL" sz="1600" b="1">
                <a:solidFill>
                  <a:srgbClr val="003082"/>
                </a:solidFill>
              </a:rPr>
              <a:t> (płatności zbliżeniowe)</a:t>
            </a:r>
          </a:p>
        </p:txBody>
      </p:sp>
      <p:sp>
        <p:nvSpPr>
          <p:cNvPr id="1111061" name="Text Box 10"/>
          <p:cNvSpPr txBox="1">
            <a:spLocks noChangeArrowheads="1"/>
          </p:cNvSpPr>
          <p:nvPr/>
        </p:nvSpPr>
        <p:spPr bwMode="auto">
          <a:xfrm>
            <a:off x="0" y="4221163"/>
            <a:ext cx="1974850" cy="8255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1600" b="1">
                <a:solidFill>
                  <a:srgbClr val="003082"/>
                </a:solidFill>
              </a:rPr>
              <a:t>chip zabezpieczający dane na karcie</a:t>
            </a:r>
          </a:p>
        </p:txBody>
      </p:sp>
      <p:sp>
        <p:nvSpPr>
          <p:cNvPr id="1111062" name="AutoShape 17"/>
          <p:cNvSpPr>
            <a:spLocks noChangeArrowheads="1"/>
          </p:cNvSpPr>
          <p:nvPr/>
        </p:nvSpPr>
        <p:spPr bwMode="auto">
          <a:xfrm>
            <a:off x="273050" y="5805488"/>
            <a:ext cx="5543550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 algn="l" eaLnBrk="1" hangingPunct="1">
              <a:spcBef>
                <a:spcPct val="0"/>
              </a:spcBef>
            </a:pPr>
            <a:r>
              <a:rPr lang="pl-PL" sz="1600" b="1">
                <a:solidFill>
                  <a:srgbClr val="DC241F"/>
                </a:solidFill>
              </a:rPr>
              <a:t>Zdjęcie Klienta robione jest na miejscu w oddziale. </a:t>
            </a:r>
          </a:p>
        </p:txBody>
      </p:sp>
      <p:pic>
        <p:nvPicPr>
          <p:cNvPr id="111106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950" y="1987550"/>
            <a:ext cx="31686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1064" name="Line 12"/>
          <p:cNvSpPr>
            <a:spLocks noChangeShapeType="1"/>
          </p:cNvSpPr>
          <p:nvPr/>
        </p:nvSpPr>
        <p:spPr bwMode="auto">
          <a:xfrm flipH="1">
            <a:off x="4803775" y="2347913"/>
            <a:ext cx="1081088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 anchor="ctr"/>
          <a:lstStyle/>
          <a:p>
            <a:endParaRPr lang="pl-PL"/>
          </a:p>
        </p:txBody>
      </p:sp>
      <p:sp>
        <p:nvSpPr>
          <p:cNvPr id="1111065" name="Line 5"/>
          <p:cNvSpPr>
            <a:spLocks noChangeShapeType="1"/>
          </p:cNvSpPr>
          <p:nvPr/>
        </p:nvSpPr>
        <p:spPr bwMode="auto">
          <a:xfrm flipH="1" flipV="1">
            <a:off x="2787650" y="3859213"/>
            <a:ext cx="0" cy="100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 anchor="ctr"/>
          <a:lstStyle/>
          <a:p>
            <a:endParaRPr lang="pl-PL"/>
          </a:p>
        </p:txBody>
      </p:sp>
      <p:sp>
        <p:nvSpPr>
          <p:cNvPr id="1111066" name="Line 11"/>
          <p:cNvSpPr>
            <a:spLocks noChangeShapeType="1"/>
          </p:cNvSpPr>
          <p:nvPr/>
        </p:nvSpPr>
        <p:spPr bwMode="auto">
          <a:xfrm flipH="1">
            <a:off x="3221038" y="1700213"/>
            <a:ext cx="1008062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 anchor="ctr"/>
          <a:lstStyle/>
          <a:p>
            <a:endParaRPr lang="pl-PL"/>
          </a:p>
        </p:txBody>
      </p:sp>
      <p:sp>
        <p:nvSpPr>
          <p:cNvPr id="1111067" name="Line 13"/>
          <p:cNvSpPr>
            <a:spLocks noChangeShapeType="1"/>
          </p:cNvSpPr>
          <p:nvPr/>
        </p:nvSpPr>
        <p:spPr bwMode="auto">
          <a:xfrm flipV="1">
            <a:off x="1420813" y="2924175"/>
            <a:ext cx="1223962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 anchor="ctr"/>
          <a:lstStyle/>
          <a:p>
            <a:endParaRPr lang="pl-PL"/>
          </a:p>
        </p:txBody>
      </p:sp>
      <p:sp>
        <p:nvSpPr>
          <p:cNvPr id="1111068" name="Line 14"/>
          <p:cNvSpPr>
            <a:spLocks noChangeShapeType="1"/>
          </p:cNvSpPr>
          <p:nvPr/>
        </p:nvSpPr>
        <p:spPr bwMode="auto">
          <a:xfrm>
            <a:off x="2211388" y="1771650"/>
            <a:ext cx="50482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 anchor="ctr"/>
          <a:lstStyle/>
          <a:p>
            <a:endParaRPr lang="pl-PL"/>
          </a:p>
        </p:txBody>
      </p:sp>
      <p:pic>
        <p:nvPicPr>
          <p:cNvPr id="111106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8600" y="3067050"/>
            <a:ext cx="321468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1070" name="Text Box 7"/>
          <p:cNvSpPr txBox="1">
            <a:spLocks noChangeArrowheads="1"/>
          </p:cNvSpPr>
          <p:nvPr/>
        </p:nvSpPr>
        <p:spPr bwMode="auto">
          <a:xfrm>
            <a:off x="6388100" y="5659438"/>
            <a:ext cx="2957513" cy="3365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1600" b="1">
                <a:solidFill>
                  <a:srgbClr val="003082"/>
                </a:solidFill>
              </a:rPr>
              <a:t>logo Gminy Wrocław</a:t>
            </a:r>
          </a:p>
        </p:txBody>
      </p:sp>
      <p:sp>
        <p:nvSpPr>
          <p:cNvPr id="1111071" name="Line 11"/>
          <p:cNvSpPr>
            <a:spLocks noChangeShapeType="1"/>
          </p:cNvSpPr>
          <p:nvPr/>
        </p:nvSpPr>
        <p:spPr bwMode="auto">
          <a:xfrm flipH="1" flipV="1">
            <a:off x="7685088" y="4435475"/>
            <a:ext cx="144462" cy="1223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 anchor="ctr"/>
          <a:lstStyle/>
          <a:p>
            <a:endParaRPr lang="pl-PL"/>
          </a:p>
        </p:txBody>
      </p:sp>
      <p:sp>
        <p:nvSpPr>
          <p:cNvPr id="1111074" name="Rectangle 2"/>
          <p:cNvSpPr>
            <a:spLocks noChangeArrowheads="1"/>
          </p:cNvSpPr>
          <p:nvPr/>
        </p:nvSpPr>
        <p:spPr bwMode="auto">
          <a:xfrm>
            <a:off x="344488" y="122238"/>
            <a:ext cx="9210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pl-PL" sz="2000"/>
              <a:t>Wizualizacja uzgodniona indywidualnie z miastem</a:t>
            </a:r>
          </a:p>
        </p:txBody>
      </p:sp>
      <p:sp>
        <p:nvSpPr>
          <p:cNvPr id="1111075" name="Line 5"/>
          <p:cNvSpPr>
            <a:spLocks noChangeShapeType="1"/>
          </p:cNvSpPr>
          <p:nvPr/>
        </p:nvSpPr>
        <p:spPr bwMode="auto">
          <a:xfrm flipH="1" flipV="1">
            <a:off x="3800475" y="3068638"/>
            <a:ext cx="288925" cy="1223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45720" rIns="45720" anchor="ctr"/>
          <a:lstStyle/>
          <a:p>
            <a:endParaRPr lang="pl-PL"/>
          </a:p>
        </p:txBody>
      </p:sp>
      <p:sp>
        <p:nvSpPr>
          <p:cNvPr id="1111076" name="Text Box 6"/>
          <p:cNvSpPr txBox="1">
            <a:spLocks noChangeArrowheads="1"/>
          </p:cNvSpPr>
          <p:nvPr/>
        </p:nvSpPr>
        <p:spPr bwMode="auto">
          <a:xfrm>
            <a:off x="3224213" y="4171950"/>
            <a:ext cx="1873250" cy="5810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eaLnBrk="1" hangingPunct="1"/>
            <a:r>
              <a:rPr lang="pl-PL" sz="1600" b="1">
                <a:solidFill>
                  <a:srgbClr val="003082"/>
                </a:solidFill>
              </a:rPr>
              <a:t>nadrukowana panorama miasta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2565400"/>
            <a:ext cx="7993062" cy="4076700"/>
          </a:xfrm>
          <a:prstGeom prst="rect">
            <a:avLst/>
          </a:prstGeom>
          <a:noFill/>
        </p:spPr>
      </p:pic>
      <p:sp>
        <p:nvSpPr>
          <p:cNvPr id="1116163" name="Rectangle 2"/>
          <p:cNvSpPr>
            <a:spLocks noChangeArrowheads="1"/>
          </p:cNvSpPr>
          <p:nvPr/>
        </p:nvSpPr>
        <p:spPr bwMode="auto">
          <a:xfrm>
            <a:off x="344488" y="122238"/>
            <a:ext cx="9210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pl-PL" sz="2000"/>
              <a:t>Miejska Karta Płatnicza – komunikacja (przykład Wrocławia)</a:t>
            </a:r>
          </a:p>
        </p:txBody>
      </p:sp>
      <p:sp>
        <p:nvSpPr>
          <p:cNvPr id="1116164" name="AutoShape 15"/>
          <p:cNvSpPr>
            <a:spLocks noChangeArrowheads="1"/>
          </p:cNvSpPr>
          <p:nvPr/>
        </p:nvSpPr>
        <p:spPr bwMode="auto">
          <a:xfrm>
            <a:off x="200025" y="692150"/>
            <a:ext cx="6985000" cy="792163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pl-PL" sz="2000">
                <a:solidFill>
                  <a:schemeClr val="bg1"/>
                </a:solidFill>
              </a:rPr>
              <a:t>Komunikacja zachęcająca do skorzystania </a:t>
            </a:r>
          </a:p>
          <a:p>
            <a:pPr eaLnBrk="1" hangingPunct="1">
              <a:spcBef>
                <a:spcPct val="0"/>
              </a:spcBef>
            </a:pPr>
            <a:r>
              <a:rPr lang="pl-PL" sz="2000">
                <a:solidFill>
                  <a:schemeClr val="bg1"/>
                </a:solidFill>
              </a:rPr>
              <a:t>z nowego rozwiązania (finansowana przez bank)</a:t>
            </a:r>
          </a:p>
        </p:txBody>
      </p:sp>
      <p:pic>
        <p:nvPicPr>
          <p:cNvPr id="1116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9038" y="1700213"/>
            <a:ext cx="6176962" cy="316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CitiLogo"/>
</p:tagLst>
</file>

<file path=ppt/theme/theme1.xml><?xml version="1.0" encoding="utf-8"?>
<a:theme xmlns:a="http://schemas.openxmlformats.org/drawingml/2006/main" name="Presentation_Citi_Handlowy_last">
  <a:themeElements>
    <a:clrScheme name="CIB_Pres_Feb21 1">
      <a:dk1>
        <a:srgbClr val="000000"/>
      </a:dk1>
      <a:lt1>
        <a:srgbClr val="FFFFFF"/>
      </a:lt1>
      <a:dk2>
        <a:srgbClr val="4E728F"/>
      </a:dk2>
      <a:lt2>
        <a:srgbClr val="969696"/>
      </a:lt2>
      <a:accent1>
        <a:srgbClr val="BED8EC"/>
      </a:accent1>
      <a:accent2>
        <a:srgbClr val="003082"/>
      </a:accent2>
      <a:accent3>
        <a:srgbClr val="FFFFFF"/>
      </a:accent3>
      <a:accent4>
        <a:srgbClr val="000000"/>
      </a:accent4>
      <a:accent5>
        <a:srgbClr val="DBE9F4"/>
      </a:accent5>
      <a:accent6>
        <a:srgbClr val="002A75"/>
      </a:accent6>
      <a:hlink>
        <a:srgbClr val="C0C0C0"/>
      </a:hlink>
      <a:folHlink>
        <a:srgbClr val="00A8EB"/>
      </a:folHlink>
    </a:clrScheme>
    <a:fontScheme name="CIB_Pres_Feb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B_Pres_Feb21 1">
        <a:dk1>
          <a:srgbClr val="000000"/>
        </a:dk1>
        <a:lt1>
          <a:srgbClr val="FFFFFF"/>
        </a:lt1>
        <a:dk2>
          <a:srgbClr val="4E728F"/>
        </a:dk2>
        <a:lt2>
          <a:srgbClr val="969696"/>
        </a:lt2>
        <a:accent1>
          <a:srgbClr val="BED8EC"/>
        </a:accent1>
        <a:accent2>
          <a:srgbClr val="003082"/>
        </a:accent2>
        <a:accent3>
          <a:srgbClr val="FFFFFF"/>
        </a:accent3>
        <a:accent4>
          <a:srgbClr val="000000"/>
        </a:accent4>
        <a:accent5>
          <a:srgbClr val="DBE9F4"/>
        </a:accent5>
        <a:accent6>
          <a:srgbClr val="002A75"/>
        </a:accent6>
        <a:hlink>
          <a:srgbClr val="C0C0C0"/>
        </a:hlink>
        <a:folHlink>
          <a:srgbClr val="00A8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h_ppt_szablon">
  <a:themeElements>
    <a:clrScheme name="1_ch_ppt_szablon 1">
      <a:dk1>
        <a:srgbClr val="000000"/>
      </a:dk1>
      <a:lt1>
        <a:srgbClr val="FFFFFF"/>
      </a:lt1>
      <a:dk2>
        <a:srgbClr val="4E728F"/>
      </a:dk2>
      <a:lt2>
        <a:srgbClr val="969696"/>
      </a:lt2>
      <a:accent1>
        <a:srgbClr val="BED8EC"/>
      </a:accent1>
      <a:accent2>
        <a:srgbClr val="003082"/>
      </a:accent2>
      <a:accent3>
        <a:srgbClr val="FFFFFF"/>
      </a:accent3>
      <a:accent4>
        <a:srgbClr val="000000"/>
      </a:accent4>
      <a:accent5>
        <a:srgbClr val="DBE9F4"/>
      </a:accent5>
      <a:accent6>
        <a:srgbClr val="002A75"/>
      </a:accent6>
      <a:hlink>
        <a:srgbClr val="C0C0C0"/>
      </a:hlink>
      <a:folHlink>
        <a:srgbClr val="00A8EB"/>
      </a:folHlink>
    </a:clrScheme>
    <a:fontScheme name="1_ch_ppt_szabl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h_ppt_szablon 1">
        <a:dk1>
          <a:srgbClr val="000000"/>
        </a:dk1>
        <a:lt1>
          <a:srgbClr val="FFFFFF"/>
        </a:lt1>
        <a:dk2>
          <a:srgbClr val="4E728F"/>
        </a:dk2>
        <a:lt2>
          <a:srgbClr val="969696"/>
        </a:lt2>
        <a:accent1>
          <a:srgbClr val="BED8EC"/>
        </a:accent1>
        <a:accent2>
          <a:srgbClr val="003082"/>
        </a:accent2>
        <a:accent3>
          <a:srgbClr val="FFFFFF"/>
        </a:accent3>
        <a:accent4>
          <a:srgbClr val="000000"/>
        </a:accent4>
        <a:accent5>
          <a:srgbClr val="DBE9F4"/>
        </a:accent5>
        <a:accent6>
          <a:srgbClr val="002A75"/>
        </a:accent6>
        <a:hlink>
          <a:srgbClr val="C0C0C0"/>
        </a:hlink>
        <a:folHlink>
          <a:srgbClr val="00A8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Presentation_Citi_Handlowy_last</Template>
  <TotalTime>25027</TotalTime>
  <Words>452</Words>
  <Application>Microsoft Office PowerPoint</Application>
  <PresentationFormat>Papier A4 (210x297 mm)</PresentationFormat>
  <Paragraphs>87</Paragraphs>
  <Slides>11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Wingdings 2</vt:lpstr>
      <vt:lpstr>Wingdings</vt:lpstr>
      <vt:lpstr>Presentation_Citi_Handlowy_last</vt:lpstr>
      <vt:lpstr>1_ch_ppt_szablon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HANDLOWY W WARSZAWIE S.A. Szacunkowe wyniki skonsolidowane za 2010 rok</dc:title>
  <dc:creator>kt60567</dc:creator>
  <cp:lastModifiedBy>td21342</cp:lastModifiedBy>
  <cp:revision>2379</cp:revision>
  <dcterms:created xsi:type="dcterms:W3CDTF">2008-08-12T10:39:16Z</dcterms:created>
  <dcterms:modified xsi:type="dcterms:W3CDTF">2011-05-20T12:23:01Z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itiPath">
    <vt:lpwstr>Citi.wmf</vt:lpwstr>
  </property>
</Properties>
</file>