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9" r:id="rId2"/>
    <p:sldId id="265" r:id="rId3"/>
    <p:sldId id="284" r:id="rId4"/>
    <p:sldId id="278" r:id="rId5"/>
    <p:sldId id="307" r:id="rId6"/>
    <p:sldId id="308" r:id="rId7"/>
    <p:sldId id="296" r:id="rId8"/>
    <p:sldId id="282" r:id="rId9"/>
    <p:sldId id="314" r:id="rId10"/>
    <p:sldId id="315" r:id="rId11"/>
    <p:sldId id="316" r:id="rId12"/>
    <p:sldId id="312" r:id="rId13"/>
    <p:sldId id="303" r:id="rId14"/>
    <p:sldId id="292" r:id="rId15"/>
    <p:sldId id="290" r:id="rId16"/>
    <p:sldId id="287" r:id="rId17"/>
    <p:sldId id="291" r:id="rId18"/>
    <p:sldId id="293" r:id="rId19"/>
    <p:sldId id="288" r:id="rId20"/>
    <p:sldId id="289" r:id="rId21"/>
    <p:sldId id="294" r:id="rId22"/>
    <p:sldId id="286" r:id="rId23"/>
    <p:sldId id="280" r:id="rId24"/>
    <p:sldId id="297" r:id="rId25"/>
    <p:sldId id="305" r:id="rId26"/>
    <p:sldId id="313" r:id="rId27"/>
    <p:sldId id="299" r:id="rId28"/>
    <p:sldId id="300" r:id="rId29"/>
    <p:sldId id="309" r:id="rId30"/>
    <p:sldId id="310" r:id="rId31"/>
    <p:sldId id="311" r:id="rId32"/>
    <p:sldId id="301" r:id="rId33"/>
    <p:sldId id="302" r:id="rId34"/>
    <p:sldId id="306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7A0"/>
    <a:srgbClr val="225EA9"/>
    <a:srgbClr val="2A5FA9"/>
    <a:srgbClr val="3955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77333" autoAdjust="0"/>
  </p:normalViewPr>
  <p:slideViewPr>
    <p:cSldViewPr snapToObjects="1">
      <p:cViewPr>
        <p:scale>
          <a:sx n="60" d="100"/>
          <a:sy n="60" d="100"/>
        </p:scale>
        <p:origin x="-7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B40DB-1D12-49B1-8DCA-F2328AAA07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155B4F5-0542-4170-8522-A9C007742FEC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Dla użytkownika </a:t>
          </a:r>
          <a:endParaRPr lang="pl-P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1A9683-FEA4-433F-966C-3498FC0C8EC8}" type="parTrans" cxnId="{33DE477E-C5E2-48FA-B834-E70D793ED2C3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9F53478-DAC1-4961-A4E5-40621B91C642}" type="sibTrans" cxnId="{33DE477E-C5E2-48FA-B834-E70D793ED2C3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2C590C-8964-416F-B4A3-AF2C686F22E4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transport publiczny</a:t>
          </a:r>
          <a:endParaRPr lang="pl-P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395E94-F0DA-4384-900B-C60AD214C170}" type="parTrans" cxnId="{88BE0C4F-9C58-4442-9FFC-D2A8FEB1D47B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CBA112-3E64-43B7-A4DC-96BD8DE1860C}" type="sibTrans" cxnId="{88BE0C4F-9C58-4442-9FFC-D2A8FEB1D47B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BFFBC4B-219B-4158-A73A-94CC6B823223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strefa parkowania</a:t>
          </a:r>
          <a:endParaRPr lang="pl-P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FE408D-D23F-47AC-8176-AACC90B2A83B}" type="parTrans" cxnId="{2B45F2E3-EAFE-44DD-B142-858139153570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84A7B8-FC08-48BE-B8C5-86C0C605DA66}" type="sibTrans" cxnId="{2B45F2E3-EAFE-44DD-B142-858139153570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3057C2-75A5-4687-860F-1692F24FE2D2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aplikacja płatnicza</a:t>
          </a:r>
          <a:endParaRPr lang="pl-P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70CE9C-6DBB-4B67-99EF-8C57A2B13105}" type="parTrans" cxnId="{2F598C30-1046-4D88-9309-CC478465B99E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0522DE-A922-46B9-A7D1-3108EA93532B}" type="sibTrans" cxnId="{2F598C30-1046-4D88-9309-CC478465B99E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6D3183-130F-4681-985C-C389B579D8EF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Dla miast/gmin</a:t>
          </a:r>
          <a:endParaRPr lang="pl-P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B5147AB-79AD-469F-B9E7-7CDFB1D99500}" type="parTrans" cxnId="{486BF4AA-5E72-4C34-8DB9-5DBC755823DA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BC4C88-944E-434C-A6D6-81BEE6BEA469}" type="sibTrans" cxnId="{486BF4AA-5E72-4C34-8DB9-5DBC755823DA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3C3CD38-EDA0-445C-A849-9218EF3237B8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badanie potoków pasażerskich</a:t>
          </a:r>
          <a:endParaRPr lang="pl-P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6261C3-73A6-4A65-B0F3-A6B0B2C00294}" type="parTrans" cxnId="{E7B9C9C1-5705-4860-B8F4-706CB6B7A414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0648740-FD89-4A88-904E-FB105AF72BB0}" type="sibTrans" cxnId="{E7B9C9C1-5705-4860-B8F4-706CB6B7A414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BB8C536-F310-4173-AD8A-D07D5C2A2D65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lepsze promowanie e-usług</a:t>
          </a:r>
          <a:endParaRPr lang="pl-P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09A15A-4C2E-4992-A656-9A473E86559B}" type="parTrans" cxnId="{C488E146-9E26-49EE-9E6D-D7EFF3A3E711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7794E2-CA84-47D2-996D-DD7F8E32880C}" type="sibTrans" cxnId="{C488E146-9E26-49EE-9E6D-D7EFF3A3E711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6F9B42-CF29-45B0-BA75-5B18498ABE33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łączenie usług ad hoc</a:t>
          </a:r>
          <a:endParaRPr lang="pl-PL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6A53224-7DFF-44D1-8724-E2E35D878BCA}" type="parTrans" cxnId="{66A2C21B-8824-4730-98C7-0298928EAD00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CDEAB1-9264-4C71-B76F-78C34A9FD709}" type="sibTrans" cxnId="{66A2C21B-8824-4730-98C7-0298928EAD00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D16525-5ACB-4D8F-AA13-F420834F80F8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jednolita baza użytkowników</a:t>
          </a:r>
          <a:endParaRPr lang="pl-P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ECB51B-DA5D-48E8-B8B1-C854E4715655}" type="parTrans" cxnId="{A1A4D29B-2B67-4927-B232-77F7942A58E9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D62FB8-68E3-4B2E-AC93-72A9F861358F}" type="sibTrans" cxnId="{A1A4D29B-2B67-4927-B232-77F7942A58E9}">
      <dgm:prSet/>
      <dgm:spPr/>
      <dgm:t>
        <a:bodyPr/>
        <a:lstStyle/>
        <a:p>
          <a:endParaRPr lang="pl-PL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5C19F8-147F-42F9-B220-356A0EAB176A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programy lojalnościowe</a:t>
          </a:r>
          <a:endParaRPr lang="pl-P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9DA98F-2EB7-4609-AE02-4C71F7705B4C}" type="parTrans" cxnId="{F7973FE5-FE2B-42DB-A9A5-3363A2CEE311}">
      <dgm:prSet/>
      <dgm:spPr/>
    </dgm:pt>
    <dgm:pt modelId="{7C3D0B02-F39F-4695-A733-7CB05A0E3C2D}" type="sibTrans" cxnId="{F7973FE5-FE2B-42DB-A9A5-3363A2CEE311}">
      <dgm:prSet/>
      <dgm:spPr/>
    </dgm:pt>
    <dgm:pt modelId="{D409BF34-EE4D-4F56-803F-9715901FBDEC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oszczędność</a:t>
          </a:r>
          <a:endParaRPr lang="pl-P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90EE43F-E4D5-4C09-BFEF-0A549B2775C8}" type="parTrans" cxnId="{5DE63B30-2377-4191-B14C-4646933599CF}">
      <dgm:prSet/>
      <dgm:spPr/>
    </dgm:pt>
    <dgm:pt modelId="{2284F89D-6242-4A1B-A7BE-C3FEC5108688}" type="sibTrans" cxnId="{5DE63B30-2377-4191-B14C-4646933599CF}">
      <dgm:prSet/>
      <dgm:spPr/>
    </dgm:pt>
    <dgm:pt modelId="{0D2425A3-B292-4D28-8395-210BCD2863AE}">
      <dgm:prSet/>
      <dgm:spPr/>
      <dgm:t>
        <a:bodyPr/>
        <a:lstStyle/>
        <a:p>
          <a:pPr rtl="0"/>
          <a:r>
            <a:rPr lang="pl-P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cyfrowy identyfikator</a:t>
          </a:r>
          <a:endParaRPr lang="pl-PL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5F33C2-9762-467A-B32F-975FD62CF9ED}" type="parTrans" cxnId="{CAD05C98-8622-4A3E-9C8F-3E73AFBBEA1D}">
      <dgm:prSet/>
      <dgm:spPr/>
    </dgm:pt>
    <dgm:pt modelId="{D312544F-B269-42FA-8630-4C13B6B76493}" type="sibTrans" cxnId="{CAD05C98-8622-4A3E-9C8F-3E73AFBBEA1D}">
      <dgm:prSet/>
      <dgm:spPr/>
    </dgm:pt>
    <dgm:pt modelId="{84490664-1608-43FC-9F43-E11A5F31C757}" type="pres">
      <dgm:prSet presAssocID="{FFBB40DB-1D12-49B1-8DCA-F2328AAA07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567875-3980-48B7-A3EE-0405EE7B57A4}" type="pres">
      <dgm:prSet presAssocID="{C155B4F5-0542-4170-8522-A9C007742FEC}" presName="linNode" presStyleCnt="0"/>
      <dgm:spPr/>
    </dgm:pt>
    <dgm:pt modelId="{3F3FFF3C-077D-48A9-855D-B9E8C8A97178}" type="pres">
      <dgm:prSet presAssocID="{C155B4F5-0542-4170-8522-A9C007742FE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A78A4C-BB28-4D12-9290-AA8C386E20A8}" type="pres">
      <dgm:prSet presAssocID="{C155B4F5-0542-4170-8522-A9C007742FE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9E5C9E-2E2B-42B2-BD2D-84DFDD83B7C7}" type="pres">
      <dgm:prSet presAssocID="{69F53478-DAC1-4961-A4E5-40621B91C642}" presName="sp" presStyleCnt="0"/>
      <dgm:spPr/>
    </dgm:pt>
    <dgm:pt modelId="{7F69708C-7556-4346-A82E-DE4976DA24FB}" type="pres">
      <dgm:prSet presAssocID="{9E6D3183-130F-4681-985C-C389B579D8EF}" presName="linNode" presStyleCnt="0"/>
      <dgm:spPr/>
    </dgm:pt>
    <dgm:pt modelId="{FC35BC51-DD3A-4A86-8E0D-F10F2459DA52}" type="pres">
      <dgm:prSet presAssocID="{9E6D3183-130F-4681-985C-C389B579D8E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4781CD-24E9-49DF-B89F-88C1C59C8E58}" type="pres">
      <dgm:prSet presAssocID="{9E6D3183-130F-4681-985C-C389B579D8E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D3A6C6-D890-436F-A717-72412A0A24E3}" type="presOf" srcId="{C155B4F5-0542-4170-8522-A9C007742FEC}" destId="{3F3FFF3C-077D-48A9-855D-B9E8C8A97178}" srcOrd="0" destOrd="0" presId="urn:microsoft.com/office/officeart/2005/8/layout/vList5"/>
    <dgm:cxn modelId="{E7B9C9C1-5705-4860-B8F4-706CB6B7A414}" srcId="{9E6D3183-130F-4681-985C-C389B579D8EF}" destId="{73C3CD38-EDA0-445C-A849-9218EF3237B8}" srcOrd="0" destOrd="0" parTransId="{1E6261C3-73A6-4A65-B0F3-A6B0B2C00294}" sibTransId="{80648740-FD89-4A88-904E-FB105AF72BB0}"/>
    <dgm:cxn modelId="{0599BC5E-E196-4BE9-9873-D0AB0B22E871}" type="presOf" srcId="{0D2425A3-B292-4D28-8395-210BCD2863AE}" destId="{6FA78A4C-BB28-4D12-9290-AA8C386E20A8}" srcOrd="0" destOrd="4" presId="urn:microsoft.com/office/officeart/2005/8/layout/vList5"/>
    <dgm:cxn modelId="{2DADE763-DD55-44BD-85CA-F158BAC9D348}" type="presOf" srcId="{D409BF34-EE4D-4F56-803F-9715901FBDEC}" destId="{124781CD-24E9-49DF-B89F-88C1C59C8E58}" srcOrd="0" destOrd="3" presId="urn:microsoft.com/office/officeart/2005/8/layout/vList5"/>
    <dgm:cxn modelId="{CAD05C98-8622-4A3E-9C8F-3E73AFBBEA1D}" srcId="{C155B4F5-0542-4170-8522-A9C007742FEC}" destId="{0D2425A3-B292-4D28-8395-210BCD2863AE}" srcOrd="4" destOrd="0" parTransId="{795F33C2-9762-467A-B32F-975FD62CF9ED}" sibTransId="{D312544F-B269-42FA-8630-4C13B6B76493}"/>
    <dgm:cxn modelId="{7DD2C2F7-5DF7-4F25-AF18-BC15405A4CD1}" type="presOf" srcId="{0BB8C536-F310-4173-AD8A-D07D5C2A2D65}" destId="{124781CD-24E9-49DF-B89F-88C1C59C8E58}" srcOrd="0" destOrd="1" presId="urn:microsoft.com/office/officeart/2005/8/layout/vList5"/>
    <dgm:cxn modelId="{88BE0C4F-9C58-4442-9FFC-D2A8FEB1D47B}" srcId="{C155B4F5-0542-4170-8522-A9C007742FEC}" destId="{3C2C590C-8964-416F-B4A3-AF2C686F22E4}" srcOrd="0" destOrd="0" parTransId="{3A395E94-F0DA-4384-900B-C60AD214C170}" sibTransId="{EBCBA112-3E64-43B7-A4DC-96BD8DE1860C}"/>
    <dgm:cxn modelId="{0832ECC4-1C94-4354-861B-211AFC0E2CC9}" type="presOf" srcId="{3C2C590C-8964-416F-B4A3-AF2C686F22E4}" destId="{6FA78A4C-BB28-4D12-9290-AA8C386E20A8}" srcOrd="0" destOrd="0" presId="urn:microsoft.com/office/officeart/2005/8/layout/vList5"/>
    <dgm:cxn modelId="{8D8575E0-18D7-4CE1-85F3-0A09DB802632}" type="presOf" srcId="{73C3CD38-EDA0-445C-A849-9218EF3237B8}" destId="{124781CD-24E9-49DF-B89F-88C1C59C8E58}" srcOrd="0" destOrd="0" presId="urn:microsoft.com/office/officeart/2005/8/layout/vList5"/>
    <dgm:cxn modelId="{95E0051E-3082-4FDD-9158-F8B9A150AE2C}" type="presOf" srcId="{9E6D3183-130F-4681-985C-C389B579D8EF}" destId="{FC35BC51-DD3A-4A86-8E0D-F10F2459DA52}" srcOrd="0" destOrd="0" presId="urn:microsoft.com/office/officeart/2005/8/layout/vList5"/>
    <dgm:cxn modelId="{706B59D0-6E67-4541-862F-1753C58477C9}" type="presOf" srcId="{2B3057C2-75A5-4687-860F-1692F24FE2D2}" destId="{6FA78A4C-BB28-4D12-9290-AA8C386E20A8}" srcOrd="0" destOrd="2" presId="urn:microsoft.com/office/officeart/2005/8/layout/vList5"/>
    <dgm:cxn modelId="{CBE381D5-7341-4FB9-8654-45D65C1BDA88}" type="presOf" srcId="{FFBB40DB-1D12-49B1-8DCA-F2328AAA078C}" destId="{84490664-1608-43FC-9F43-E11A5F31C757}" srcOrd="0" destOrd="0" presId="urn:microsoft.com/office/officeart/2005/8/layout/vList5"/>
    <dgm:cxn modelId="{F7973FE5-FE2B-42DB-A9A5-3363A2CEE311}" srcId="{C155B4F5-0542-4170-8522-A9C007742FEC}" destId="{715C19F8-147F-42F9-B220-356A0EAB176A}" srcOrd="3" destOrd="0" parTransId="{C19DA98F-2EB7-4609-AE02-4C71F7705B4C}" sibTransId="{7C3D0B02-F39F-4695-A733-7CB05A0E3C2D}"/>
    <dgm:cxn modelId="{2B45F2E3-EAFE-44DD-B142-858139153570}" srcId="{C155B4F5-0542-4170-8522-A9C007742FEC}" destId="{BBFFBC4B-219B-4158-A73A-94CC6B823223}" srcOrd="1" destOrd="0" parTransId="{29FE408D-D23F-47AC-8176-AACC90B2A83B}" sibTransId="{3384A7B8-FC08-48BE-B8C5-86C0C605DA66}"/>
    <dgm:cxn modelId="{E13616EF-2EE7-4922-8160-3801F0D7D8E2}" type="presOf" srcId="{715C19F8-147F-42F9-B220-356A0EAB176A}" destId="{6FA78A4C-BB28-4D12-9290-AA8C386E20A8}" srcOrd="0" destOrd="3" presId="urn:microsoft.com/office/officeart/2005/8/layout/vList5"/>
    <dgm:cxn modelId="{2F598C30-1046-4D88-9309-CC478465B99E}" srcId="{C155B4F5-0542-4170-8522-A9C007742FEC}" destId="{2B3057C2-75A5-4687-860F-1692F24FE2D2}" srcOrd="2" destOrd="0" parTransId="{D570CE9C-6DBB-4B67-99EF-8C57A2B13105}" sibTransId="{C90522DE-A922-46B9-A7D1-3108EA93532B}"/>
    <dgm:cxn modelId="{486BF4AA-5E72-4C34-8DB9-5DBC755823DA}" srcId="{FFBB40DB-1D12-49B1-8DCA-F2328AAA078C}" destId="{9E6D3183-130F-4681-985C-C389B579D8EF}" srcOrd="1" destOrd="0" parTransId="{0B5147AB-79AD-469F-B9E7-7CDFB1D99500}" sibTransId="{BEBC4C88-944E-434C-A6D6-81BEE6BEA469}"/>
    <dgm:cxn modelId="{33DE477E-C5E2-48FA-B834-E70D793ED2C3}" srcId="{FFBB40DB-1D12-49B1-8DCA-F2328AAA078C}" destId="{C155B4F5-0542-4170-8522-A9C007742FEC}" srcOrd="0" destOrd="0" parTransId="{9A1A9683-FEA4-433F-966C-3498FC0C8EC8}" sibTransId="{69F53478-DAC1-4961-A4E5-40621B91C642}"/>
    <dgm:cxn modelId="{EAD4420B-2919-432C-BBF4-2321FD0FD218}" type="presOf" srcId="{BBFFBC4B-219B-4158-A73A-94CC6B823223}" destId="{6FA78A4C-BB28-4D12-9290-AA8C386E20A8}" srcOrd="0" destOrd="1" presId="urn:microsoft.com/office/officeart/2005/8/layout/vList5"/>
    <dgm:cxn modelId="{C488E146-9E26-49EE-9E6D-D7EFF3A3E711}" srcId="{9E6D3183-130F-4681-985C-C389B579D8EF}" destId="{0BB8C536-F310-4173-AD8A-D07D5C2A2D65}" srcOrd="1" destOrd="0" parTransId="{B609A15A-4C2E-4992-A656-9A473E86559B}" sibTransId="{3C7794E2-CA84-47D2-996D-DD7F8E32880C}"/>
    <dgm:cxn modelId="{A1A4D29B-2B67-4927-B232-77F7942A58E9}" srcId="{9E6D3183-130F-4681-985C-C389B579D8EF}" destId="{B1D16525-5ACB-4D8F-AA13-F420834F80F8}" srcOrd="4" destOrd="0" parTransId="{4AECB51B-DA5D-48E8-B8B1-C854E4715655}" sibTransId="{B0D62FB8-68E3-4B2E-AC93-72A9F861358F}"/>
    <dgm:cxn modelId="{5DE63B30-2377-4191-B14C-4646933599CF}" srcId="{9E6D3183-130F-4681-985C-C389B579D8EF}" destId="{D409BF34-EE4D-4F56-803F-9715901FBDEC}" srcOrd="3" destOrd="0" parTransId="{890EE43F-E4D5-4C09-BFEF-0A549B2775C8}" sibTransId="{2284F89D-6242-4A1B-A7BE-C3FEC5108688}"/>
    <dgm:cxn modelId="{F32D8856-AF6A-485E-BCF2-A58CACCC72D9}" type="presOf" srcId="{086F9B42-CF29-45B0-BA75-5B18498ABE33}" destId="{124781CD-24E9-49DF-B89F-88C1C59C8E58}" srcOrd="0" destOrd="2" presId="urn:microsoft.com/office/officeart/2005/8/layout/vList5"/>
    <dgm:cxn modelId="{1C186028-0622-471A-94B8-EED53EC95D80}" type="presOf" srcId="{B1D16525-5ACB-4D8F-AA13-F420834F80F8}" destId="{124781CD-24E9-49DF-B89F-88C1C59C8E58}" srcOrd="0" destOrd="4" presId="urn:microsoft.com/office/officeart/2005/8/layout/vList5"/>
    <dgm:cxn modelId="{66A2C21B-8824-4730-98C7-0298928EAD00}" srcId="{9E6D3183-130F-4681-985C-C389B579D8EF}" destId="{086F9B42-CF29-45B0-BA75-5B18498ABE33}" srcOrd="2" destOrd="0" parTransId="{76A53224-7DFF-44D1-8724-E2E35D878BCA}" sibTransId="{A5CDEAB1-9264-4C71-B76F-78C34A9FD709}"/>
    <dgm:cxn modelId="{A27D546A-DFB1-4844-98B9-089706BDCCF6}" type="presParOf" srcId="{84490664-1608-43FC-9F43-E11A5F31C757}" destId="{0C567875-3980-48B7-A3EE-0405EE7B57A4}" srcOrd="0" destOrd="0" presId="urn:microsoft.com/office/officeart/2005/8/layout/vList5"/>
    <dgm:cxn modelId="{EBB25140-81B0-4453-859B-F155250CCD4C}" type="presParOf" srcId="{0C567875-3980-48B7-A3EE-0405EE7B57A4}" destId="{3F3FFF3C-077D-48A9-855D-B9E8C8A97178}" srcOrd="0" destOrd="0" presId="urn:microsoft.com/office/officeart/2005/8/layout/vList5"/>
    <dgm:cxn modelId="{600BAB20-97CD-4DB5-8AFF-F26FB23037CA}" type="presParOf" srcId="{0C567875-3980-48B7-A3EE-0405EE7B57A4}" destId="{6FA78A4C-BB28-4D12-9290-AA8C386E20A8}" srcOrd="1" destOrd="0" presId="urn:microsoft.com/office/officeart/2005/8/layout/vList5"/>
    <dgm:cxn modelId="{FE21C0C2-7AD4-4ACE-A842-8C3721137597}" type="presParOf" srcId="{84490664-1608-43FC-9F43-E11A5F31C757}" destId="{E19E5C9E-2E2B-42B2-BD2D-84DFDD83B7C7}" srcOrd="1" destOrd="0" presId="urn:microsoft.com/office/officeart/2005/8/layout/vList5"/>
    <dgm:cxn modelId="{6C3FDD3A-776A-41A3-80AB-9461C7C1C0B8}" type="presParOf" srcId="{84490664-1608-43FC-9F43-E11A5F31C757}" destId="{7F69708C-7556-4346-A82E-DE4976DA24FB}" srcOrd="2" destOrd="0" presId="urn:microsoft.com/office/officeart/2005/8/layout/vList5"/>
    <dgm:cxn modelId="{F9BBA0C5-4005-4B66-BB25-8DC90963638F}" type="presParOf" srcId="{7F69708C-7556-4346-A82E-DE4976DA24FB}" destId="{FC35BC51-DD3A-4A86-8E0D-F10F2459DA52}" srcOrd="0" destOrd="0" presId="urn:microsoft.com/office/officeart/2005/8/layout/vList5"/>
    <dgm:cxn modelId="{430B27EE-E6BD-42A9-A241-76DD49DCC6EA}" type="presParOf" srcId="{7F69708C-7556-4346-A82E-DE4976DA24FB}" destId="{124781CD-24E9-49DF-B89F-88C1C59C8E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78A4C-BB28-4D12-9290-AA8C386E20A8}">
      <dsp:nvSpPr>
        <dsp:cNvPr id="0" name=""/>
        <dsp:cNvSpPr/>
      </dsp:nvSpPr>
      <dsp:spPr>
        <a:xfrm rot="5400000">
          <a:off x="3801416" y="-1172500"/>
          <a:ext cx="1581580" cy="43220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transport publiczny</a:t>
          </a:r>
          <a:endParaRPr lang="pl-PL" sz="17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strefa parkowania</a:t>
          </a:r>
          <a:endParaRPr lang="pl-PL" sz="17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aplikacja płatnicza</a:t>
          </a:r>
          <a:endParaRPr lang="pl-PL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programy lojalnościowe</a:t>
          </a:r>
          <a:endParaRPr lang="pl-PL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cyfrowy identyfikator</a:t>
          </a:r>
          <a:endParaRPr lang="pl-PL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3801416" y="-1172500"/>
        <a:ext cx="1581580" cy="4322076"/>
      </dsp:txXfrm>
    </dsp:sp>
    <dsp:sp modelId="{3F3FFF3C-077D-48A9-855D-B9E8C8A97178}">
      <dsp:nvSpPr>
        <dsp:cNvPr id="0" name=""/>
        <dsp:cNvSpPr/>
      </dsp:nvSpPr>
      <dsp:spPr>
        <a:xfrm>
          <a:off x="0" y="49"/>
          <a:ext cx="2431168" cy="197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Dla użytkownika </a:t>
          </a:r>
          <a:endParaRPr lang="pl-PL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49"/>
        <a:ext cx="2431168" cy="1976976"/>
      </dsp:txXfrm>
    </dsp:sp>
    <dsp:sp modelId="{124781CD-24E9-49DF-B89F-88C1C59C8E58}">
      <dsp:nvSpPr>
        <dsp:cNvPr id="0" name=""/>
        <dsp:cNvSpPr/>
      </dsp:nvSpPr>
      <dsp:spPr>
        <a:xfrm rot="5400000">
          <a:off x="3801416" y="903324"/>
          <a:ext cx="1581580" cy="43220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badanie potoków pasażerskich</a:t>
          </a:r>
          <a:endParaRPr lang="pl-PL" sz="17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lepsze promowanie e-usług</a:t>
          </a:r>
          <a:endParaRPr lang="pl-PL" sz="17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łączenie usług ad hoc</a:t>
          </a:r>
          <a:endParaRPr lang="pl-PL" sz="17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oszczędność</a:t>
          </a:r>
          <a:endParaRPr lang="pl-PL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jednolita baza użytkowników</a:t>
          </a:r>
          <a:endParaRPr lang="pl-PL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3801416" y="903324"/>
        <a:ext cx="1581580" cy="4322076"/>
      </dsp:txXfrm>
    </dsp:sp>
    <dsp:sp modelId="{FC35BC51-DD3A-4A86-8E0D-F10F2459DA52}">
      <dsp:nvSpPr>
        <dsp:cNvPr id="0" name=""/>
        <dsp:cNvSpPr/>
      </dsp:nvSpPr>
      <dsp:spPr>
        <a:xfrm>
          <a:off x="0" y="2075874"/>
          <a:ext cx="2431168" cy="197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Dla miast/gmin</a:t>
          </a:r>
          <a:endParaRPr lang="pl-PL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2075874"/>
        <a:ext cx="2431168" cy="197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44D1A2-1E4D-4880-9F9E-21D2D1E0C178}" type="datetimeFigureOut">
              <a:rPr lang="pl-PL"/>
              <a:pPr>
                <a:defRPr/>
              </a:pPr>
              <a:t>2011-05-23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532742-1C51-42C4-9EB3-710C28E10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Dużym zainteresowaniem, a tym samym chęcią do korzystania cieszy się funkcja płatności. Aż 82% respondentów uznaje to za główną funkcję karty PEKA. Ponownie grupą osób wykazującą największą niechęć do tej funkcji są osoby najstarsze, aż 50% wcale nie zamierza korzystać z tej funkcji. Również spory odsetek (23%) grupy najmłodszej deklaruje, że nie będzie korzystać z tej funkcji. Są to jednak, najczęściej osoby, które nie posiadają jeszcze konta bankowego.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Podobnie, jak w przypadku biletu jednorazowego, tak i tu wraz z wzrostem wieku spada zainteresowanie wykorzystaniem omawianej karty jako biletu okresowego. W tym przypadku uzasadnieniem takich zachowań respondentów jest znaczna ilość wskazań na funkcje biletu/karty parkingowej</a:t>
            </a:r>
            <a:r>
              <a:rPr lang="pl-PL" sz="1200" dirty="0"/>
              <a:t>.</a:t>
            </a: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Bilet/karta parkingowa jest funkcją szczególnie pożądaną przez osoby w wieku od 19 do 60 lat. Połowa osób z tej grupy wiekowej deklaruje częste wykorzystywanie karty PEKA do tego celu, a niemalże 1/3 zakłada rzadkie stosowanie PEKA jako karty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parkomatowej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Natomiast z grupy osób powyżej 60 roku życia połowa osób chce korzystać z tej funkcji, a połowa nie. Oczywisty jest niski poziom zainteresowania tą usługą wśród osób niepełnoletnich, jako osób niezmotoryzowanych.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2742-1C51-42C4-9EB3-710C28E106B7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23F9-D2C7-4D2A-94DB-78D3FECE98A9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D042-18B6-4F27-B8EB-0634B44DF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9841-6FCA-404F-9883-BC620F26D83E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1C7A-BAE2-4832-AACE-0D028A51E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AF2E-8543-4549-8376-0E95733A3807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63D7-98DD-4784-BEC2-AC04C931C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8047-7E88-4812-937B-39A96D2586D3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4A14-115A-48B5-8541-72E2975E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48EB-B82B-43D8-B764-7EDFA8BE84E2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1F30-A597-4B8C-B7CE-45513BCA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EAD9-D077-41E1-8237-897B4C1DC609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0B7C-7BA3-4443-A6DC-9317363A9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5564-B3A1-4B5B-98A1-7B29C2800708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39B9-8371-4CE1-BE54-8F56AE8A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33AA-FC79-4E74-B0E7-18B3600EE022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B470-CD3F-4FCB-B9C3-1CA55705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360D-0666-4D6F-9452-4DA091F9B5CA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A5B6-CDB7-46F8-9579-453952B54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BD5E-16D4-49BC-92F1-C49864A756B3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9D38-B641-4ABE-B14D-4895725E6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5C9C-690A-4CA8-853D-40D2B5B8C3AA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5BC7-B10C-41FF-9F6C-42A064606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B97A6B9E-F600-4132-8B92-A1FF78464F81}" type="datetime1">
              <a:rPr lang="en-US" smtClean="0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9D24EAFE-1371-42A8-A487-BCD5249B1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2" charset="-128"/>
          <a:cs typeface="ＭＳ Ｐゴシック" pitchFamily="3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2" charset="-128"/>
          <a:cs typeface="ＭＳ Ｐゴシック" pitchFamily="3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http://www.panorama-miast.com.pl/58/assets/images/powiatpozna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http://www.radiomerkury.pl/zdjeciedo.php?fn=gfx/foto/szynobus.jpg&amp;vraz=1.05" TargetMode="Externa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1.jpeg"/><Relationship Id="rId7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9"/>
          <p:cNvSpPr txBox="1">
            <a:spLocks noChangeArrowheads="1"/>
          </p:cNvSpPr>
          <p:nvPr/>
        </p:nvSpPr>
        <p:spPr bwMode="auto">
          <a:xfrm>
            <a:off x="1606550" y="2636912"/>
            <a:ext cx="593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Tahoma" pitchFamily="34" charset="0"/>
                <a:cs typeface="Tahoma" pitchFamily="34" charset="0"/>
              </a:rPr>
              <a:t>Poznańska Elektroniczna Karta Aglomeracyjna</a:t>
            </a:r>
            <a:endParaRPr lang="pl-PL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RadekF\Desktop\peka-l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772816"/>
            <a:ext cx="6667501" cy="2743200"/>
          </a:xfrm>
          <a:prstGeom prst="rect">
            <a:avLst/>
          </a:prstGeom>
          <a:noFill/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325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Warsztaty: Szczecińska Karta Metropolitalna, 23.05.2011</a:t>
            </a:r>
            <a:endParaRPr lang="pl-PL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4005064"/>
            <a:ext cx="2598242" cy="205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Koordynacja prac i modyfikacja </a:t>
            </a:r>
            <a:r>
              <a:rPr lang="pl-PL" dirty="0" smtClean="0"/>
              <a:t>m.in</a:t>
            </a:r>
            <a:r>
              <a:rPr lang="pl-PL" dirty="0" smtClean="0"/>
              <a:t>.:</a:t>
            </a:r>
          </a:p>
          <a:p>
            <a:pPr marL="81915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systemu </a:t>
            </a:r>
            <a:r>
              <a:rPr lang="pl-PL" dirty="0" smtClean="0"/>
              <a:t>kontroli dostępu w UMP, </a:t>
            </a:r>
            <a:endParaRPr lang="pl-PL" dirty="0" smtClean="0"/>
          </a:p>
          <a:p>
            <a:pPr marL="81915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systemu </a:t>
            </a:r>
            <a:r>
              <a:rPr lang="pl-PL" dirty="0" smtClean="0"/>
              <a:t>informatycznego obsługującego sale </a:t>
            </a:r>
            <a:r>
              <a:rPr lang="pl-PL" dirty="0" smtClean="0"/>
              <a:t>sesyjne,</a:t>
            </a:r>
          </a:p>
          <a:p>
            <a:pPr marL="81915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przygotowanie </a:t>
            </a:r>
            <a:r>
              <a:rPr lang="pl-PL" dirty="0" smtClean="0"/>
              <a:t>procesu personalizacji przez Politechnikę Poznańską</a:t>
            </a:r>
            <a:r>
              <a:rPr lang="pl-PL" dirty="0" smtClean="0"/>
              <a:t>,</a:t>
            </a:r>
          </a:p>
          <a:p>
            <a:pPr marL="81915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uzgodnienia </a:t>
            </a:r>
            <a:r>
              <a:rPr lang="pl-PL" dirty="0" smtClean="0"/>
              <a:t>z MPK i Politechniką Poznańską sposobu wymiany danych</a:t>
            </a:r>
            <a:r>
              <a:rPr lang="pl-PL" dirty="0" smtClean="0"/>
              <a:t>,</a:t>
            </a:r>
          </a:p>
          <a:p>
            <a:pPr marL="81915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zebranie </a:t>
            </a:r>
            <a:r>
              <a:rPr lang="pl-PL" dirty="0" smtClean="0"/>
              <a:t>aktualnych </a:t>
            </a:r>
            <a:r>
              <a:rPr lang="pl-PL" dirty="0" smtClean="0"/>
              <a:t>danych (zdjęć !!!) </a:t>
            </a:r>
            <a:r>
              <a:rPr lang="pl-PL" dirty="0" smtClean="0"/>
              <a:t>przyszłych </a:t>
            </a:r>
            <a:r>
              <a:rPr lang="pl-PL" dirty="0" smtClean="0"/>
              <a:t>użytkowników.</a:t>
            </a:r>
          </a:p>
          <a:p>
            <a:pPr marL="81915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Certyfikowanie nośnika jako bezpieczne urządzenie w KIR</a:t>
            </a: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Pilotaż – co było do zrobienia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K</a:t>
            </a:r>
            <a:r>
              <a:rPr lang="pl-PL" dirty="0" smtClean="0"/>
              <a:t>ontrola fizyczna we wszystkich oddziałach UMP i wybranych jednostkach,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S</a:t>
            </a:r>
            <a:r>
              <a:rPr lang="pl-PL" dirty="0" smtClean="0"/>
              <a:t>zyfrowanie poczty elektronicznej i danych </a:t>
            </a:r>
            <a:r>
              <a:rPr lang="pl-PL" dirty="0" smtClean="0"/>
              <a:t>na </a:t>
            </a:r>
            <a:r>
              <a:rPr lang="pl-PL" dirty="0" smtClean="0"/>
              <a:t>dyskach,</a:t>
            </a:r>
            <a:endParaRPr lang="pl-PL" sz="1600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Pełna obsługa sal sesyjnych za pomocą karty </a:t>
            </a:r>
            <a:endParaRPr lang="pl-PL" sz="1600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Dostęp i kontrola wydruku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Bezpieczny podpis dla wybranych pracowników.</a:t>
            </a: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D</a:t>
            </a:r>
            <a:r>
              <a:rPr lang="pl-PL" dirty="0" smtClean="0"/>
              <a:t>ostęp </a:t>
            </a:r>
            <a:r>
              <a:rPr lang="pl-PL" dirty="0" smtClean="0"/>
              <a:t>do wewnętrznej sieci </a:t>
            </a:r>
            <a:r>
              <a:rPr lang="pl-PL" dirty="0" err="1" smtClean="0"/>
              <a:t>WiFi</a:t>
            </a:r>
            <a:r>
              <a:rPr lang="pl-PL" dirty="0" smtClean="0"/>
              <a:t> </a:t>
            </a: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Bilet komunikacji miejskiej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Karta biblioteczna</a:t>
            </a: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Pilotaż - funkcjonalność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dekF\Desktop\PEKA - Last\grafika_2\peka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505" y="2075023"/>
            <a:ext cx="1600399" cy="1642009"/>
          </a:xfrm>
          <a:prstGeom prst="rect">
            <a:avLst/>
          </a:prstGeom>
          <a:noFill/>
        </p:spPr>
      </p:pic>
      <p:sp>
        <p:nvSpPr>
          <p:cNvPr id="4098" name="pole tekstowe 9"/>
          <p:cNvSpPr txBox="1">
            <a:spLocks noChangeArrowheads="1"/>
          </p:cNvSpPr>
          <p:nvPr/>
        </p:nvSpPr>
        <p:spPr bwMode="auto">
          <a:xfrm>
            <a:off x="3419872" y="3409836"/>
            <a:ext cx="5724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ahoma" pitchFamily="34" charset="0"/>
                <a:cs typeface="Tahoma" pitchFamily="34" charset="0"/>
              </a:rPr>
              <a:t>badania ankietowe</a:t>
            </a:r>
            <a:endParaRPr lang="pl-PL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325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Warsztaty: Szczecińska Karta Metropolitalna, 23.05.2011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 Same Side Corner Rectangle 10"/>
          <p:cNvSpPr>
            <a:spLocks noChangeArrowheads="1"/>
          </p:cNvSpPr>
          <p:nvPr/>
        </p:nvSpPr>
        <p:spPr bwMode="auto">
          <a:xfrm>
            <a:off x="900113" y="13858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ctr"/>
            <a:r>
              <a:rPr lang="pl-PL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 chcemy dać mieszkańcom </a:t>
            </a:r>
          </a:p>
          <a:p>
            <a:pPr algn="ctr"/>
            <a:r>
              <a:rPr lang="pl-PL" sz="4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=</a:t>
            </a: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 mieszkańcy chcą dostać?</a:t>
            </a:r>
          </a:p>
          <a:p>
            <a:pPr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pilotaż badań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luty / marzec 2009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weryfikacja narzędzia badawczego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zasadnicze badania - kwiecień / maj 2009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ankieterzy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moderowana </a:t>
            </a: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dyskusja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powtórzenie badań - luty 2010</a:t>
            </a:r>
            <a:endParaRPr lang="pl-PL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4071935" cy="2442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(1)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30645"/>
          <a:stretch>
            <a:fillRect/>
          </a:stretch>
        </p:blipFill>
        <p:spPr bwMode="auto">
          <a:xfrm>
            <a:off x="642910" y="1928802"/>
            <a:ext cx="3211369" cy="1643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857225" y="1456270"/>
            <a:ext cx="6586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Stosunek respondentów do korzystania z karty PEKA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286124"/>
            <a:ext cx="4071934" cy="2437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000496" y="1857364"/>
            <a:ext cx="43627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400" dirty="0" smtClean="0"/>
              <a:t> duże zainteresowanie kartą </a:t>
            </a:r>
            <a:r>
              <a:rPr lang="pl-PL" sz="1400" dirty="0" smtClean="0">
                <a:sym typeface="Wingdings" pitchFamily="2" charset="2"/>
              </a:rPr>
              <a:t>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/>
              <a:t> jedynie grupa uczniów oraz emerytów była nieznacznie bardziej niechętna ewentualnemu korzystaniu z </a:t>
            </a:r>
            <a:r>
              <a:rPr lang="pl-PL" sz="1600" dirty="0" smtClean="0"/>
              <a:t>karty</a:t>
            </a:r>
            <a:endParaRPr lang="pl-PL" sz="1600" dirty="0" smtClean="0">
              <a:sym typeface="Wingdings" pitchFamily="2" charset="2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b="-156"/>
          <a:stretch>
            <a:fillRect/>
          </a:stretch>
        </p:blipFill>
        <p:spPr bwMode="auto">
          <a:xfrm>
            <a:off x="214313" y="1750258"/>
            <a:ext cx="3929059" cy="1750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(2)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57225" y="1456270"/>
            <a:ext cx="6586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Deklarowana częstotliwość korzystania z karty PEKA</a:t>
            </a:r>
            <a:endParaRPr lang="pl-PL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687893"/>
            <a:ext cx="4071966" cy="25986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428596" y="3826567"/>
            <a:ext cx="3500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/>
              <a:t>„Respondenci często deklarują sporadyczne korzystanie z karty, co może być spowodowane niechęcią znacznej części społeczeństwa do nowinek technologicznych, w przypadku gdy istnieje wiele “starych”, sprawdzonych narzędzi (papierowe bilety, gotówka) służących codziennemu funkcjonowaniu człowieka.”</a:t>
            </a:r>
            <a:endParaRPr lang="pl-PL" sz="1400" i="1" dirty="0"/>
          </a:p>
        </p:txBody>
      </p:sp>
      <p:sp>
        <p:nvSpPr>
          <p:cNvPr id="14" name="Prostokąt 13"/>
          <p:cNvSpPr/>
          <p:nvPr/>
        </p:nvSpPr>
        <p:spPr>
          <a:xfrm>
            <a:off x="4429124" y="2143116"/>
            <a:ext cx="428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niezwykle istotnym elementem realizacji projektu PEKA jest odpowiednie przygotowanie kampanii promocyjnej, informacyjnej i edukacyjnej zarazem.</a:t>
            </a:r>
            <a:endParaRPr lang="pl-PL" sz="16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(3)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57225" y="1456270"/>
            <a:ext cx="658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Deklarowana częstotliwość wykorzystania karty PEKA jako karty płatniczej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b="-117"/>
          <a:stretch>
            <a:fillRect/>
          </a:stretch>
        </p:blipFill>
        <p:spPr bwMode="auto">
          <a:xfrm>
            <a:off x="996957" y="2157422"/>
            <a:ext cx="4646613" cy="2700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3726" y="4786322"/>
            <a:ext cx="4083050" cy="1201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42947" y="5173160"/>
            <a:ext cx="3400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Duże zainteresowanie - 82% </a:t>
            </a:r>
            <a:r>
              <a:rPr lang="pl-PL" dirty="0" smtClean="0">
                <a:sym typeface="Wingdings" pitchFamily="2" charset="2"/>
              </a:rPr>
              <a:t>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(4)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57225" y="1456270"/>
            <a:ext cx="658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Deklarowana częstotliwość wykorzystania karty PEKA jako biletu jednorazowego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b="-142"/>
          <a:stretch>
            <a:fillRect/>
          </a:stretch>
        </p:blipFill>
        <p:spPr bwMode="auto">
          <a:xfrm>
            <a:off x="285720" y="2143116"/>
            <a:ext cx="4603750" cy="2657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7675" y="4635517"/>
            <a:ext cx="4157663" cy="1222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72066" y="2500306"/>
            <a:ext cx="3143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Wraz z wzrostem wieku, a tym samym stanem posiadania chęć do korzystania z biletu jednorazowego spada, jednak zainteresowanie tą funkcją pozostaje stale na wysokim poziomie. </a:t>
            </a:r>
            <a:endParaRPr lang="pl-PL" sz="1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(5)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57225" y="1456270"/>
            <a:ext cx="658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Deklarowana częstotliwość wykorzystania karty PEKA jako biletu okresowego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2686"/>
            <a:ext cx="4635500" cy="2647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2288" y="4941906"/>
            <a:ext cx="4083050" cy="1201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(6)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57225" y="1456270"/>
            <a:ext cx="658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Deklarowana częstotliwość wykorzystania karty PEKA </a:t>
            </a:r>
          </a:p>
          <a:p>
            <a:r>
              <a:rPr lang="pl-PL" b="1" dirty="0" smtClean="0"/>
              <a:t>jako biletu/karty parkingowej </a:t>
            </a:r>
            <a:endParaRPr lang="pl-P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b="-142"/>
          <a:stretch>
            <a:fillRect/>
          </a:stretch>
        </p:blipFill>
        <p:spPr bwMode="auto">
          <a:xfrm>
            <a:off x="357158" y="2143116"/>
            <a:ext cx="4710113" cy="2657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857760"/>
            <a:ext cx="4646613" cy="1201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5357818" y="2643182"/>
            <a:ext cx="2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Oczywisty jest niski poziom zainteresowania tą usługą wśród osób niepełnoletnich, jako osób niezmotoryzowanych.</a:t>
            </a:r>
            <a:endParaRPr lang="pl-PL" sz="1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anorama-miast.com.pl/58/assets/images/powiatpozn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08538" y="3024336"/>
            <a:ext cx="4173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484784"/>
            <a:ext cx="7694612" cy="4801716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500 tysięcy – planowana ilość użytkowników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Dla użytkowników POZNAŃSKIEJ AGLOMERACJI</a:t>
            </a:r>
          </a:p>
          <a:p>
            <a:pPr lvl="1">
              <a:lnSpc>
                <a:spcPct val="120000"/>
              </a:lnSpc>
              <a:buFontTx/>
              <a:buBlip>
                <a:blip r:embed="rId5"/>
              </a:buBlip>
            </a:pP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miasto Poznań oraz </a:t>
            </a:r>
            <a:r>
              <a:rPr lang="pl-PL" sz="2000" dirty="0" smtClean="0">
                <a:latin typeface="Tahoma" pitchFamily="34" charset="0"/>
                <a:cs typeface="Tahoma" pitchFamily="34" charset="0"/>
              </a:rPr>
              <a:t>Powiat Poznański</a:t>
            </a:r>
          </a:p>
          <a:p>
            <a:pPr lvl="1">
              <a:lnSpc>
                <a:spcPct val="120000"/>
              </a:lnSpc>
              <a:buFontTx/>
              <a:buBlip>
                <a:blip r:embed="rId5"/>
              </a:buBlip>
            </a:pPr>
            <a:r>
              <a:rPr lang="pl-PL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łącznie ok. 890 000 mieszkańców</a:t>
            </a:r>
          </a:p>
          <a:p>
            <a:pPr lvl="1">
              <a:lnSpc>
                <a:spcPct val="120000"/>
              </a:lnSpc>
              <a:buFontTx/>
              <a:buBlip>
                <a:blip r:embed="rId5"/>
              </a:buBlip>
            </a:pP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ilość „użytkowników” – 1 milion?</a:t>
            </a:r>
          </a:p>
          <a:p>
            <a:pPr lvl="1">
              <a:lnSpc>
                <a:spcPct val="120000"/>
              </a:lnSpc>
              <a:buFontTx/>
              <a:buBlip>
                <a:blip r:embed="rId5"/>
              </a:buBlip>
            </a:pP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wydawana bezpłatnie</a:t>
            </a:r>
          </a:p>
          <a:p>
            <a:pPr lvl="1">
              <a:lnSpc>
                <a:spcPct val="120000"/>
              </a:lnSpc>
            </a:pPr>
            <a:endParaRPr lang="pl-PL" sz="20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sz="20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sz="20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sz="20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Podstawowe informacje o projekcie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664" y="5183911"/>
            <a:ext cx="780231" cy="7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(7)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57224" y="1456270"/>
            <a:ext cx="7072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Posiadanie karty płatniczej a chęć korzystania z karty PEKA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28596" y="5000636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400" dirty="0" smtClean="0"/>
              <a:t>tylko nie kolejny PIN i konto!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 smtClean="0"/>
              <a:t> mam więcej kart ale z nich nie korzystam</a:t>
            </a:r>
            <a:endParaRPr lang="pl-PL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930407"/>
            <a:ext cx="4381500" cy="2498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 b="-108"/>
          <a:stretch>
            <a:fillRect/>
          </a:stretch>
        </p:blipFill>
        <p:spPr bwMode="auto">
          <a:xfrm>
            <a:off x="4071934" y="4143380"/>
            <a:ext cx="4603750" cy="2317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Badania ankietowe (8)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57225" y="1456270"/>
            <a:ext cx="658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Deklarowana częstotliwość wykorzystania karty PEKA </a:t>
            </a:r>
          </a:p>
          <a:p>
            <a:r>
              <a:rPr lang="pl-PL" b="1" dirty="0" smtClean="0"/>
              <a:t>jako karty lojalnościowej</a:t>
            </a:r>
            <a:endParaRPr lang="pl-P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581" y="2097097"/>
            <a:ext cx="4583113" cy="2689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941906"/>
            <a:ext cx="4625975" cy="1201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428596" y="5000636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powyżej 26 roku życia, zdecydowanie większe zainteresowanie tą funkcją występuje wśród kobiet niż wśród mężczyzn </a:t>
            </a:r>
            <a:r>
              <a:rPr lang="pl-PL" sz="1400" dirty="0" smtClean="0">
                <a:sym typeface="Wingdings" pitchFamily="2" charset="2"/>
              </a:rPr>
              <a:t></a:t>
            </a:r>
            <a:endParaRPr lang="pl-PL" sz="1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ctr"/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 chcemy dać mieszkańcom </a:t>
            </a:r>
          </a:p>
          <a:p>
            <a:pPr algn="ctr"/>
            <a:r>
              <a:rPr lang="pl-PL" sz="4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≠</a:t>
            </a:r>
            <a:endParaRPr lang="pl-PL" sz="32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 mieszkańcy chcą dostać</a:t>
            </a:r>
          </a:p>
          <a:p>
            <a:pPr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Nie wprowadzamy własnego systemu płatności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Odwróćmy system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większość funkcji to płatności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stwórzmy sieć akceptacji kart płatniczych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Wydawanie kart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tylko jedna wizyta w wybranym punkcie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Aktualizacja danych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masz identyfikator cyfrowy – zrób to zdalnie!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propagacja danych do innych systemów</a:t>
            </a: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Przemodelowanie projektu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85852" y="1714488"/>
          <a:ext cx="6753245" cy="40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Funkcjonalność – dla kogo?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074345"/>
            <a:ext cx="706500" cy="69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Users\r.frankowski\Desktop\PEKA\GRAFIKA\karta-peka-pilot-v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08228" y="2571750"/>
            <a:ext cx="376397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Funkcjonalność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8625" y="1714500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podpis elektroniczny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429000" y="1357313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karta płatnicza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85750" y="3286125"/>
            <a:ext cx="1785938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bilet komunikacyjny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715125" y="4929188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kontrola dostępu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42938" y="4857750"/>
            <a:ext cx="1785937" cy="857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karta biblioteczna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643688" y="1643063"/>
            <a:ext cx="1785937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karta parkingowa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500438" y="5357813"/>
            <a:ext cx="1785937" cy="857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identyfikator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000875" y="3286125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program lojalnościowy</a:t>
            </a: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3.13671E-6 L 0.30035 0.1873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3682E-6 L 0.00382 0.260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9882E-6 L -0.33194 0.2081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70298E-7 L -0.37899 -0.0101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24144 " pathEditMode="relative" ptsTypes="AA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30434 " pathEditMode="relative" ptsTypes="AA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-0.2308 " pathEditMode="relative" ptsTypes="AA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11 -0.01041 " pathEditMode="relative" ptsTypes="AA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Users\r.frankowski\Desktop\PEKA\GRAFIKA\karta-peka-pilot-v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08228" y="2571750"/>
            <a:ext cx="376397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Funkcjonalność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8625" y="1714500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podpis elektroniczny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429000" y="1357313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karta płatnicza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85750" y="3286125"/>
            <a:ext cx="1785938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bilet komunikacyjny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715125" y="4929188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kontrola dostępu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42938" y="4857750"/>
            <a:ext cx="1785937" cy="857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karta biblioteczna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643688" y="1643063"/>
            <a:ext cx="1785937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karta parkingowa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500438" y="5357813"/>
            <a:ext cx="1785937" cy="857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identyfikator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000875" y="3286125"/>
            <a:ext cx="1785938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program lojalnościowy</a:t>
            </a: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dekF\Desktop\PEKA - Last\grafika_2\peka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505" y="2075023"/>
            <a:ext cx="1600399" cy="1642009"/>
          </a:xfrm>
          <a:prstGeom prst="rect">
            <a:avLst/>
          </a:prstGeom>
          <a:noFill/>
        </p:spPr>
      </p:pic>
      <p:sp>
        <p:nvSpPr>
          <p:cNvPr id="4098" name="pole tekstowe 9"/>
          <p:cNvSpPr txBox="1">
            <a:spLocks noChangeArrowheads="1"/>
          </p:cNvSpPr>
          <p:nvPr/>
        </p:nvSpPr>
        <p:spPr bwMode="auto">
          <a:xfrm>
            <a:off x="3419872" y="3409836"/>
            <a:ext cx="5724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ahoma" pitchFamily="34" charset="0"/>
                <a:cs typeface="Tahoma" pitchFamily="34" charset="0"/>
              </a:rPr>
              <a:t>transport publiczny</a:t>
            </a:r>
            <a:endParaRPr lang="pl-PL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325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Warsztaty: Szczecińska Karta Metropolitalna, 23.05.2011</a:t>
            </a:r>
            <a:endParaRPr lang="pl-PL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1124744"/>
            <a:ext cx="6540770" cy="46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Płatności zbliżeniowe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04925"/>
            <a:ext cx="20955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846385" y="3826470"/>
            <a:ext cx="77580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Klient widzi kwotę do zapłaty na wyświetlaczu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Przykłada kartę zbliżeniową do czytnika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Czytnik potwierdza transakcję na wyświetlaczu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Czas transakcji: średnio od 2 do 8 sekund!</a:t>
            </a: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7" descr="payw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628800"/>
            <a:ext cx="53149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Transport publiczny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6" descr="C:\Users\r.frankowski\Desktop\PEKA\GRAFIKA\Cs_40_City_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99" y="4433788"/>
            <a:ext cx="235743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radiomerkury.pl/zdjeciedo.php?fn=gfx/foto/szynobus.jpg&amp;vraz=1.05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779912" y="4408388"/>
            <a:ext cx="1993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r.frankowski\Desktop\105N_wahad%C5%82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6587" y="1908076"/>
            <a:ext cx="18224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983651" y="1556792"/>
            <a:ext cx="53885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Tx/>
              <a:buBlip>
                <a:blip r:embed="rId7"/>
              </a:buBlip>
              <a:defRPr/>
            </a:pPr>
            <a:r>
              <a:rPr lang="pl-PL" sz="2800" dirty="0" smtClean="0">
                <a:latin typeface="+mn-lt"/>
                <a:ea typeface="Tahoma" pitchFamily="34" charset="0"/>
                <a:cs typeface="Tahoma" pitchFamily="34" charset="0"/>
              </a:rPr>
              <a:t>Jednoczesna obsługa różnych biletów na jednej karcie</a:t>
            </a:r>
          </a:p>
          <a:p>
            <a:pPr marL="361950" indent="-361950">
              <a:buFontTx/>
              <a:buBlip>
                <a:blip r:embed="rId7"/>
              </a:buBlip>
              <a:defRPr/>
            </a:pPr>
            <a:r>
              <a:rPr lang="pl-PL" sz="2800" dirty="0" smtClean="0">
                <a:latin typeface="+mn-lt"/>
                <a:ea typeface="Tahoma" pitchFamily="34" charset="0"/>
                <a:cs typeface="Tahoma" pitchFamily="34" charset="0"/>
              </a:rPr>
              <a:t>płatność aplikacją (?!?)</a:t>
            </a:r>
          </a:p>
          <a:p>
            <a:pPr marL="361950" indent="-361950">
              <a:buFontTx/>
              <a:buBlip>
                <a:blip r:embed="rId7"/>
              </a:buBlip>
              <a:defRPr/>
            </a:pPr>
            <a:r>
              <a:rPr lang="pl-PL" sz="2800" dirty="0" smtClean="0">
                <a:latin typeface="+mn-lt"/>
                <a:ea typeface="Tahoma" pitchFamily="34" charset="0"/>
                <a:cs typeface="Tahoma" pitchFamily="34" charset="0"/>
              </a:rPr>
              <a:t>bilety okresowe</a:t>
            </a:r>
            <a:endParaRPr lang="pl-PL" sz="2800" b="1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61950" indent="-361950">
              <a:buFontTx/>
              <a:buBlip>
                <a:blip r:embed="rId7"/>
              </a:buBlip>
              <a:defRPr/>
            </a:pPr>
            <a:r>
              <a:rPr lang="pl-PL" sz="2800" dirty="0" smtClean="0">
                <a:latin typeface="+mn-lt"/>
                <a:ea typeface="Tahoma" pitchFamily="34" charset="0"/>
                <a:cs typeface="Tahoma" pitchFamily="34" charset="0"/>
              </a:rPr>
              <a:t>bilety jednorazowe w tym </a:t>
            </a:r>
            <a:br>
              <a:rPr lang="pl-PL" sz="2800" dirty="0" smtClean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pl-PL" sz="2800" dirty="0" smtClean="0">
                <a:latin typeface="+mn-lt"/>
                <a:ea typeface="Tahoma" pitchFamily="34" charset="0"/>
                <a:cs typeface="Tahoma" pitchFamily="34" charset="0"/>
              </a:rPr>
              <a:t>system </a:t>
            </a:r>
            <a:r>
              <a:rPr lang="pl-PL" sz="2800" b="1" dirty="0" err="1" smtClean="0">
                <a:ea typeface="Tahoma" pitchFamily="34" charset="0"/>
                <a:cs typeface="Tahoma" pitchFamily="34" charset="0"/>
              </a:rPr>
              <a:t>check</a:t>
            </a:r>
            <a:r>
              <a:rPr lang="pl-PL" sz="28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l-PL" sz="2800" b="1" dirty="0" err="1" smtClean="0">
                <a:ea typeface="Tahoma" pitchFamily="34" charset="0"/>
                <a:cs typeface="Tahoma" pitchFamily="34" charset="0"/>
              </a:rPr>
              <a:t>in</a:t>
            </a:r>
            <a:r>
              <a:rPr lang="pl-PL" sz="2800" b="1" dirty="0" smtClean="0">
                <a:ea typeface="Tahoma" pitchFamily="34" charset="0"/>
                <a:cs typeface="Tahoma" pitchFamily="34" charset="0"/>
              </a:rPr>
              <a:t> – </a:t>
            </a:r>
            <a:r>
              <a:rPr lang="pl-PL" sz="2800" b="1" dirty="0" err="1" smtClean="0">
                <a:ea typeface="Tahoma" pitchFamily="34" charset="0"/>
                <a:cs typeface="Tahoma" pitchFamily="34" charset="0"/>
              </a:rPr>
              <a:t>check</a:t>
            </a:r>
            <a:r>
              <a:rPr lang="pl-PL" sz="2800" b="1" dirty="0" smtClean="0">
                <a:ea typeface="Tahoma" pitchFamily="34" charset="0"/>
                <a:cs typeface="Tahoma" pitchFamily="34" charset="0"/>
              </a:rPr>
              <a:t> out</a:t>
            </a:r>
            <a:endParaRPr lang="pl-PL" sz="2800" dirty="0" smtClean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Terminal w autobusie podmiejskim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983651" y="1560274"/>
            <a:ext cx="68287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600" b="1" dirty="0" smtClean="0">
                <a:latin typeface="+mn-lt"/>
                <a:ea typeface="Tahoma" pitchFamily="34" charset="0"/>
                <a:cs typeface="Tahoma" pitchFamily="34" charset="0"/>
              </a:rPr>
              <a:t>Łatwość</a:t>
            </a:r>
            <a:r>
              <a:rPr lang="pl-PL" sz="2600" dirty="0" smtClean="0">
                <a:latin typeface="+mn-lt"/>
                <a:ea typeface="Tahoma" pitchFamily="34" charset="0"/>
                <a:cs typeface="Tahoma" pitchFamily="34" charset="0"/>
              </a:rPr>
              <a:t> obsługi / </a:t>
            </a:r>
            <a:r>
              <a:rPr lang="pl-PL" sz="2600" b="1" dirty="0" smtClean="0">
                <a:latin typeface="+mn-lt"/>
                <a:ea typeface="Tahoma" pitchFamily="34" charset="0"/>
                <a:cs typeface="Tahoma" pitchFamily="34" charset="0"/>
              </a:rPr>
              <a:t>Szybkość</a:t>
            </a:r>
            <a:r>
              <a:rPr lang="pl-PL" sz="2600" dirty="0" smtClean="0">
                <a:latin typeface="+mn-lt"/>
                <a:ea typeface="Tahoma" pitchFamily="34" charset="0"/>
                <a:cs typeface="Tahoma" pitchFamily="34" charset="0"/>
              </a:rPr>
              <a:t> działania</a:t>
            </a:r>
          </a:p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600" b="1" dirty="0" smtClean="0">
                <a:latin typeface="+mn-lt"/>
                <a:ea typeface="Tahoma" pitchFamily="34" charset="0"/>
                <a:cs typeface="Tahoma" pitchFamily="34" charset="0"/>
              </a:rPr>
              <a:t>Niezawodność</a:t>
            </a:r>
            <a:r>
              <a:rPr lang="pl-PL" sz="2600" dirty="0" smtClean="0">
                <a:latin typeface="+mn-lt"/>
                <a:ea typeface="Tahoma" pitchFamily="34" charset="0"/>
                <a:cs typeface="Tahoma" pitchFamily="34" charset="0"/>
              </a:rPr>
              <a:t> / Wysokie </a:t>
            </a:r>
            <a:r>
              <a:rPr lang="pl-PL" sz="2600" b="1" dirty="0" smtClean="0">
                <a:latin typeface="+mn-lt"/>
                <a:ea typeface="Tahoma" pitchFamily="34" charset="0"/>
                <a:cs typeface="Tahoma" pitchFamily="34" charset="0"/>
              </a:rPr>
              <a:t>Bezpieczeństwo</a:t>
            </a:r>
          </a:p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600" dirty="0" smtClean="0">
                <a:latin typeface="+mn-lt"/>
                <a:ea typeface="Tahoma" pitchFamily="34" charset="0"/>
                <a:cs typeface="Tahoma" pitchFamily="34" charset="0"/>
              </a:rPr>
              <a:t>Niskie </a:t>
            </a:r>
            <a:r>
              <a:rPr lang="pl-PL" sz="2600" b="1" dirty="0" smtClean="0">
                <a:latin typeface="+mn-lt"/>
                <a:ea typeface="Tahoma" pitchFamily="34" charset="0"/>
                <a:cs typeface="Tahoma" pitchFamily="34" charset="0"/>
              </a:rPr>
              <a:t>koszty</a:t>
            </a:r>
            <a:r>
              <a:rPr lang="pl-PL" sz="2600" dirty="0" smtClean="0">
                <a:latin typeface="+mn-lt"/>
                <a:ea typeface="Tahoma" pitchFamily="34" charset="0"/>
                <a:cs typeface="Tahoma" pitchFamily="34" charset="0"/>
              </a:rPr>
              <a:t> utrzymania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96952"/>
            <a:ext cx="4104456" cy="28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Łączny koszt inwestycji: 43,2 mln zł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Dofinansowanie z EFRR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85% kosztów </a:t>
            </a:r>
            <a:r>
              <a:rPr lang="pl-PL" sz="20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kwalifikowalnych</a:t>
            </a: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(netto)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29,6 mln zł (ca 83% z 35 mln zł)</a:t>
            </a: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Informacje finansowe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87" y="3789040"/>
            <a:ext cx="3059497" cy="249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Terminal w autobusie (2)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188" y="3563888"/>
            <a:ext cx="30876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ViVOtech ViVOpay Kiosk Contactless Payment R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26" y="433164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rfx\Pulpit\Farebox.jpg"/>
          <p:cNvPicPr>
            <a:picLocks noChangeAspect="1" noChangeArrowheads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>
            <a:off x="6834188" y="1285875"/>
            <a:ext cx="2238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www.merchantservicestotal.com/Verifone_omni_3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6488" y="4149080"/>
            <a:ext cx="2057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365104"/>
            <a:ext cx="2143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7763" y="2420888"/>
            <a:ext cx="1900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983651" y="1560274"/>
            <a:ext cx="7458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Tx/>
              <a:buBlip>
                <a:blip r:embed="rId9"/>
              </a:buBlip>
              <a:defRPr/>
            </a:pP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Obsługuje „zwykłe” i zbliżeniowe karty płatnicze</a:t>
            </a:r>
          </a:p>
          <a:p>
            <a:pPr marL="361950" indent="-361950">
              <a:buFontTx/>
              <a:buBlip>
                <a:blip r:embed="rId9"/>
              </a:buBlip>
              <a:defRPr/>
            </a:pP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Terminal montowany przy kierowcy, </a:t>
            </a:r>
            <a:b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czytnik dla pasażera</a:t>
            </a:r>
          </a:p>
          <a:p>
            <a:pPr marL="361950" indent="-361950">
              <a:buFontTx/>
              <a:buBlip>
                <a:blip r:embed="rId9"/>
              </a:buBlip>
              <a:defRPr/>
            </a:pP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Łączność GPRS / </a:t>
            </a:r>
            <a:r>
              <a:rPr lang="pl-PL" sz="2400" b="1" dirty="0" smtClean="0">
                <a:latin typeface="+mn-lt"/>
                <a:ea typeface="Tahoma" pitchFamily="34" charset="0"/>
                <a:cs typeface="Tahoma" pitchFamily="34" charset="0"/>
              </a:rPr>
              <a:t>CDMA</a:t>
            </a:r>
          </a:p>
          <a:p>
            <a:pPr marL="361950" indent="-361950">
              <a:buFontTx/>
              <a:buBlip>
                <a:blip r:embed="rId9"/>
              </a:buBlip>
              <a:defRPr/>
            </a:pP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Wydruk paragon/bilet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Terminal w autobusie (3)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983651" y="1560274"/>
            <a:ext cx="7458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system </a:t>
            </a:r>
            <a:r>
              <a:rPr lang="pl-PL" sz="2400" dirty="0" err="1" smtClean="0">
                <a:latin typeface="+mn-lt"/>
                <a:ea typeface="Tahoma" pitchFamily="34" charset="0"/>
                <a:cs typeface="Tahoma" pitchFamily="34" charset="0"/>
              </a:rPr>
              <a:t>check-in</a:t>
            </a: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pl-PL" sz="2400" dirty="0" err="1" smtClean="0">
                <a:latin typeface="+mn-lt"/>
                <a:ea typeface="Tahoma" pitchFamily="34" charset="0"/>
                <a:cs typeface="Tahoma" pitchFamily="34" charset="0"/>
              </a:rPr>
              <a:t>check-out</a:t>
            </a:r>
            <a:endParaRPr lang="pl-PL" sz="24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400" dirty="0" smtClean="0">
                <a:latin typeface="+mn-lt"/>
                <a:ea typeface="Tahoma" pitchFamily="34" charset="0"/>
                <a:cs typeface="Tahoma" pitchFamily="34" charset="0"/>
              </a:rPr>
              <a:t>kasownik/terminal przy każdym wejściu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7586" y="2257527"/>
            <a:ext cx="1551414" cy="23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6974" y="2728601"/>
            <a:ext cx="1454451" cy="216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869197"/>
            <a:ext cx="1408521" cy="20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713" y="3573015"/>
            <a:ext cx="1504208" cy="236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ard Processor - CP5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8575" y="1572121"/>
            <a:ext cx="1038225" cy="1638300"/>
          </a:xfrm>
          <a:prstGeom prst="rect">
            <a:avLst/>
          </a:prstGeom>
          <a:noFill/>
        </p:spPr>
      </p:pic>
      <p:pic>
        <p:nvPicPr>
          <p:cNvPr id="1028" name="Picture 4" descr="Card Processor - CP5002Lx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796663"/>
            <a:ext cx="19050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System </a:t>
            </a:r>
            <a:r>
              <a:rPr lang="pl-PL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check-in</a:t>
            </a:r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pl-PL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check-out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7902773" cy="4525962"/>
          </a:xfrm>
        </p:spPr>
        <p:txBody>
          <a:bodyPr/>
          <a:lstStyle/>
          <a:p>
            <a:pPr marL="361950" indent="-361950">
              <a:buNone/>
              <a:defRPr/>
            </a:pPr>
            <a:r>
              <a:rPr lang="pl-PL" sz="2800" b="1" dirty="0" smtClean="0"/>
              <a:t>	Przygotowanie do obsługi nowego modelu biletowego - system </a:t>
            </a:r>
            <a:r>
              <a:rPr lang="pl-PL" sz="2800" b="1" dirty="0" err="1" smtClean="0"/>
              <a:t>check-in</a:t>
            </a:r>
            <a:r>
              <a:rPr lang="pl-PL" sz="2800" b="1" dirty="0" smtClean="0"/>
              <a:t> / </a:t>
            </a:r>
            <a:r>
              <a:rPr lang="pl-PL" sz="2800" b="1" dirty="0" err="1" smtClean="0"/>
              <a:t>check-out</a:t>
            </a:r>
            <a:endParaRPr lang="pl-PL" sz="2800" b="1" dirty="0" smtClean="0"/>
          </a:p>
          <a:p>
            <a:pPr marL="762000" lvl="1" indent="-361950">
              <a:buBlip>
                <a:blip r:embed="rId3"/>
              </a:buBlip>
              <a:defRPr/>
            </a:pPr>
            <a:r>
              <a:rPr lang="pl-PL" sz="2400" b="1" dirty="0" smtClean="0"/>
              <a:t>elektroniczne bilety jednorazowe</a:t>
            </a:r>
          </a:p>
          <a:p>
            <a:pPr marL="762000" lvl="1" indent="-361950">
              <a:buBlip>
                <a:blip r:embed="rId3"/>
              </a:buBlip>
              <a:defRPr/>
            </a:pPr>
            <a:r>
              <a:rPr lang="pl-PL" sz="2400" b="1" dirty="0" smtClean="0"/>
              <a:t>opłata pobierana jest jedynie za faktycznie przebytą trasę</a:t>
            </a:r>
          </a:p>
          <a:p>
            <a:pPr marL="762000" lvl="1" indent="-361950">
              <a:buBlip>
                <a:blip r:embed="rId3"/>
              </a:buBlip>
              <a:defRPr/>
            </a:pPr>
            <a:r>
              <a:rPr lang="pl-PL" sz="2400" b="1" dirty="0" smtClean="0"/>
              <a:t>kwota pobrana nie będzie większa niż za bilet całodniowy (system dobiera lepszą taryfę dla pasażera)</a:t>
            </a:r>
          </a:p>
          <a:p>
            <a:pPr marL="762000" lvl="1" indent="-361950">
              <a:buBlip>
                <a:blip r:embed="rId3"/>
              </a:buBlip>
              <a:defRPr/>
            </a:pPr>
            <a:r>
              <a:rPr lang="pl-PL" sz="2400" b="1" dirty="0" smtClean="0"/>
              <a:t>całkowita anonimowość</a:t>
            </a:r>
          </a:p>
          <a:p>
            <a:pPr marL="762000" lvl="1" indent="-361950">
              <a:buBlip>
                <a:blip r:embed="rId3"/>
              </a:buBlip>
              <a:defRPr/>
            </a:pPr>
            <a:r>
              <a:rPr lang="pl-PL" sz="2400" b="1" dirty="0" smtClean="0"/>
              <a:t>potoki pasażerskie</a:t>
            </a:r>
          </a:p>
          <a:p>
            <a:pPr marL="361950" indent="-361950">
              <a:buFontTx/>
              <a:buBlip>
                <a:blip r:embed="rId3"/>
              </a:buBlip>
              <a:defRPr/>
            </a:pPr>
            <a:endParaRPr lang="pl-PL" sz="2800" b="1" dirty="0" smtClean="0"/>
          </a:p>
          <a:p>
            <a:pPr marL="76200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pl-PL" sz="2000" dirty="0" smtClean="0"/>
          </a:p>
        </p:txBody>
      </p:sp>
      <p:pic>
        <p:nvPicPr>
          <p:cNvPr id="6146" name="Picture 2" descr="C:\Users\RadekF\Desktop\PEKA - Last\grafika_2\peka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509120"/>
            <a:ext cx="1600399" cy="1642009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defRPr/>
            </a:pP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Transport publiczny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747712" y="1412776"/>
            <a:ext cx="7872163" cy="4525962"/>
          </a:xfrm>
        </p:spPr>
        <p:txBody>
          <a:bodyPr/>
          <a:lstStyle/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800" b="1" dirty="0" smtClean="0"/>
              <a:t>Bezpieczne i szybkie rozliczanie przepływów pieniężnych między przewoźnikami</a:t>
            </a:r>
          </a:p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800" b="1" dirty="0" smtClean="0"/>
              <a:t>Integralność danych</a:t>
            </a:r>
          </a:p>
          <a:p>
            <a:pPr marL="361950" indent="-361950">
              <a:buFontTx/>
              <a:buBlip>
                <a:blip r:embed="rId3"/>
              </a:buBlip>
              <a:defRPr/>
            </a:pPr>
            <a:r>
              <a:rPr lang="pl-PL" sz="2800" b="1" dirty="0" smtClean="0"/>
              <a:t>System doładowań i obsługi klientów</a:t>
            </a:r>
          </a:p>
          <a:p>
            <a:pPr marL="762000" lvl="1" indent="-361950">
              <a:buFontTx/>
              <a:buBlip>
                <a:blip r:embed="rId3"/>
              </a:buBlip>
              <a:defRPr/>
            </a:pPr>
            <a:r>
              <a:rPr lang="pl-PL" sz="2400" b="1" dirty="0" err="1" smtClean="0"/>
              <a:t>internet</a:t>
            </a:r>
            <a:endParaRPr lang="pl-PL" sz="2400" b="1" dirty="0" smtClean="0"/>
          </a:p>
          <a:p>
            <a:pPr marL="762000" lvl="1" indent="-361950">
              <a:buFontTx/>
              <a:buBlip>
                <a:blip r:embed="rId3"/>
              </a:buBlip>
              <a:defRPr/>
            </a:pPr>
            <a:r>
              <a:rPr lang="pl-PL" sz="2400" b="1" dirty="0" smtClean="0"/>
              <a:t>obecne punkty przewoźników gminnych oraz ZTM</a:t>
            </a:r>
          </a:p>
          <a:p>
            <a:pPr marL="762000" lvl="1" indent="-361950">
              <a:buFontTx/>
              <a:buBlip>
                <a:blip r:embed="rId3"/>
              </a:buBlip>
              <a:defRPr/>
            </a:pPr>
            <a:r>
              <a:rPr lang="pl-PL" sz="2400" b="1" dirty="0" smtClean="0"/>
              <a:t>punkty obsługi w bankach</a:t>
            </a:r>
          </a:p>
          <a:p>
            <a:pPr marL="762000" lvl="1" indent="-361950">
              <a:buFontTx/>
              <a:buBlip>
                <a:blip r:embed="rId3"/>
              </a:buBlip>
              <a:defRPr/>
            </a:pPr>
            <a:r>
              <a:rPr lang="pl-PL" sz="2400" b="1" dirty="0" smtClean="0"/>
              <a:t>infrastruktura PKP i PKS</a:t>
            </a:r>
          </a:p>
          <a:p>
            <a:pPr marL="762000" lvl="1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pl-PL" sz="2000" dirty="0" smtClean="0"/>
          </a:p>
        </p:txBody>
      </p:sp>
      <p:pic>
        <p:nvPicPr>
          <p:cNvPr id="6146" name="Picture 2" descr="C:\Users\RadekF\Desktop\PEKA - Last\grafika_2\peka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509120"/>
            <a:ext cx="1600399" cy="1642009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dekF\Desktop\PEKA - Last\grafika_2\peka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609" y="1916832"/>
            <a:ext cx="1600399" cy="1642009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327934" y="3284984"/>
            <a:ext cx="2836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+mj-lt"/>
              </a:rPr>
              <a:t>Radosław Frankowski</a:t>
            </a:r>
          </a:p>
          <a:p>
            <a:r>
              <a:rPr lang="pl-PL" dirty="0" smtClean="0">
                <a:latin typeface="+mj-lt"/>
              </a:rPr>
              <a:t>+48 600 802 670</a:t>
            </a:r>
          </a:p>
          <a:p>
            <a:r>
              <a:rPr lang="pl-PL" dirty="0" err="1" smtClean="0">
                <a:latin typeface="+mj-lt"/>
              </a:rPr>
              <a:t>r.frankowski@ztm.poznan.pl</a:t>
            </a:r>
            <a:endParaRPr lang="pl-PL" dirty="0"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325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Warsztaty: Szczecińska Karta Metropolitalna, 23.05.2011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4797152"/>
            <a:ext cx="1000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677" y="4297089"/>
            <a:ext cx="933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9112" y="3177530"/>
            <a:ext cx="990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89" y="2332484"/>
            <a:ext cx="923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50" y="4208314"/>
            <a:ext cx="26860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Organizacyjnie i technicznie</a:t>
            </a:r>
          </a:p>
          <a:p>
            <a:pPr>
              <a:lnSpc>
                <a:spcPct val="120000"/>
              </a:lnSpc>
            </a:pPr>
            <a:endParaRPr lang="pl-PL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Infrastruktura komunikacyjna</a:t>
            </a: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transport publiczny</a:t>
            </a: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parkingi (strefa, buforowe)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Jednostki miejskie</a:t>
            </a: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punkty akceptacji płatności</a:t>
            </a: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kontrola dostępu</a:t>
            </a: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programy lojalnościowe i rabatowe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Miasta, gminy</a:t>
            </a:r>
            <a:endParaRPr lang="pl-PL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punkty doładowania</a:t>
            </a: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punkty akceptacji płatności</a:t>
            </a:r>
          </a:p>
          <a:p>
            <a:pPr lvl="1">
              <a:lnSpc>
                <a:spcPct val="120000"/>
              </a:lnSpc>
              <a:buFontTx/>
              <a:buBlip>
                <a:blip r:embed="rId4"/>
              </a:buBlip>
            </a:pPr>
            <a:r>
              <a:rPr lang="pl-PL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programy lojalnościowe</a:t>
            </a: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Koordynacja działań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RadekF\Desktop\ztm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217" y="1640286"/>
            <a:ext cx="539007" cy="636586"/>
          </a:xfrm>
          <a:prstGeom prst="rect">
            <a:avLst/>
          </a:prstGeom>
          <a:noFill/>
        </p:spPr>
      </p:pic>
      <p:pic>
        <p:nvPicPr>
          <p:cNvPr id="6" name="Picture 3" descr="C:\Users\RadekF\Desktop\logo_zdm_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0217" y="2508475"/>
            <a:ext cx="714375" cy="771525"/>
          </a:xfrm>
          <a:prstGeom prst="rect">
            <a:avLst/>
          </a:prstGeom>
          <a:noFill/>
        </p:spPr>
      </p:pic>
      <p:pic>
        <p:nvPicPr>
          <p:cNvPr id="8" name="Picture 5" descr="C:\Users\RadekF\Desktop\posi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7161" y="3630699"/>
            <a:ext cx="1009650" cy="914400"/>
          </a:xfrm>
          <a:prstGeom prst="rect">
            <a:avLst/>
          </a:prstGeom>
          <a:noFill/>
        </p:spPr>
      </p:pic>
      <p:pic>
        <p:nvPicPr>
          <p:cNvPr id="5124" name="Picture 4" descr="http://www.pcs-poznan.pl/templates/rt_catalyst/images/blan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6" name="Picture 6" descr="http://www.pcs-poznan.pl/templates/rt_catalyst/images/blan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8" name="Picture 8" descr="http://www.pcs-poznan.pl/templates/rt_catalyst/images/blan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30" name="Picture 10" descr="http://www.pcs-poznan.pl/templates/rt_catalyst/images/blan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32" name="Picture 12" descr="http://www.pcs-poznan.pl/templates/rt_catalyst/images/blan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1778" y="3326286"/>
            <a:ext cx="1312470" cy="60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http://www.childunderprotection.eu/userfiles/image/Logo%20MOP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12029" y="1484784"/>
            <a:ext cx="1358011" cy="758665"/>
          </a:xfrm>
          <a:prstGeom prst="rect">
            <a:avLst/>
          </a:prstGeom>
          <a:noFill/>
        </p:spPr>
      </p:pic>
      <p:pic>
        <p:nvPicPr>
          <p:cNvPr id="5138" name="Picture 18" descr="http://targi032009.targi24.pl/upload_module/logos/03.09_mpk/Logo-MP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81743" y="2508475"/>
            <a:ext cx="1209675" cy="564516"/>
          </a:xfrm>
          <a:prstGeom prst="rect">
            <a:avLst/>
          </a:prstGeom>
          <a:noFill/>
        </p:spPr>
      </p:pic>
      <p:pic>
        <p:nvPicPr>
          <p:cNvPr id="5140" name="Picture 20" descr="http://www.ofip.org.pl/files/ofip.org.pl/public/loga/sponsorzy/wsparcie_rzeczowe/logoPKP_przewozy_regionalne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2495" y="5589240"/>
            <a:ext cx="1737817" cy="639213"/>
          </a:xfrm>
          <a:prstGeom prst="rect">
            <a:avLst/>
          </a:prstGeom>
          <a:noFill/>
        </p:spPr>
      </p:pic>
      <p:pic>
        <p:nvPicPr>
          <p:cNvPr id="9" name="Picture 6" descr="C:\Users\RadekF\Desktop\kks_lech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999" y="4224294"/>
            <a:ext cx="1004906" cy="1004906"/>
          </a:xfrm>
          <a:prstGeom prst="rect">
            <a:avLst/>
          </a:prstGeom>
          <a:noFill/>
        </p:spPr>
      </p:pic>
      <p:pic>
        <p:nvPicPr>
          <p:cNvPr id="2" name="Picture 2" descr="http://www.puszczykowo.pl/images/logo_pup_z_podpise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97161" y="5047552"/>
            <a:ext cx="1168454" cy="724441"/>
          </a:xfrm>
          <a:prstGeom prst="rect">
            <a:avLst/>
          </a:prstGeom>
          <a:noFill/>
        </p:spPr>
      </p:pic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5630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otwartość systemu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uniezależnienie się od jednego dostawcy; modularna budowa pozwoli na rozbudowę / wymianę poszczególnych elementów bez wpływu na całość systemu,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prostota i szybkość obsługi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posługiwanie się samą kartą, jak i resztą systemu (np. doładowanie aplikacji płatniczej, zakup biletu, przedłużenie ważności podpisu elektronicznego) musi być na tyle intuicyjne, aby nie stwarzało to problemu,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akceptowalność karty 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pełna akceptowalność karty na całym obszarze aglomeracji,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wysoki poziom bezpieczeństwa 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potwierdzony odpowiednimi certyfikatami.</a:t>
            </a: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Wymagania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Warsztaty: Szczecińska Karta Metropolitalna, 23.05.2011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5630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innowacyjność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wykorzystanie najnowszych dostępnych technologii,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zgodność ze światowymi standardami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tam, gdzie jest to możliwe wykorzystane zostaną rozwiązania sprawdzone i ogólnie przyjęte na świecie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pl-P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wielosystemowość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oprogramowanie dla użytkownika karty musi pracować pod wieloma systemami operacyjnymi. Minimum to praca pod systemem Windows i Linux, mile widziany Mac OS,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powszechność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karta musi być powszechnie akceptowalna. Dlatego rezygnujemy z wdrożenia systemu zamkniętego na rzecz standardów akceptowanych na całym świecie.</a:t>
            </a:r>
            <a:endParaRPr lang="pl-PL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Wymagania (2)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Warsztaty: Szczecińska Karta Metropolitalna, 23.05.2011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5630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endParaRPr lang="pl-PL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Bilet 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komunikacji publicznej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Elektroniczna aplikacja płatnicza</a:t>
            </a:r>
          </a:p>
          <a:p>
            <a:pPr marL="361950" indent="-361950">
              <a:lnSpc>
                <a:spcPct val="150000"/>
              </a:lnSpc>
              <a:buBlip>
                <a:blip r:embed="rId3"/>
              </a:buBlip>
            </a:pP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Bilet w Strefie Płatnego 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Parkowania</a:t>
            </a:r>
            <a:endParaRPr lang="pl-PL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Podpis elektroniczny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dentyfikator 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cyfrowy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Kontrola Dostępu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endParaRPr lang="pl-PL" dirty="0" smtClean="0">
              <a:cs typeface="Arial" charset="0"/>
            </a:endParaRP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endParaRPr lang="pl-PL" dirty="0" smtClean="0">
              <a:cs typeface="Arial" charset="0"/>
            </a:endParaRP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</a:pPr>
            <a:endParaRPr lang="pl-PL" dirty="0" smtClean="0">
              <a:cs typeface="Arial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</a:pPr>
            <a:endParaRPr lang="pl-PL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Funkcjonalność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0749" y="3429000"/>
            <a:ext cx="3175667" cy="25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53012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b="1" dirty="0" smtClean="0"/>
              <a:t>transport publiczny</a:t>
            </a:r>
            <a:r>
              <a:rPr lang="pl-PL" dirty="0" smtClean="0"/>
              <a:t> </a:t>
            </a:r>
            <a:r>
              <a:rPr lang="pl-PL" sz="1600" dirty="0" smtClean="0"/>
              <a:t>– jednoczesna obsługa biletów okresowych różnych przewoźników aglomeracyjnych,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b="1" dirty="0" smtClean="0"/>
              <a:t>identyfikator cyfrowy</a:t>
            </a:r>
            <a:r>
              <a:rPr lang="pl-PL" sz="1600" dirty="0" smtClean="0"/>
              <a:t> – może być wykorzystany przez wszystkie gminy do komunikacji i uwierzytelniania mieszkańców,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b="1" dirty="0" smtClean="0"/>
              <a:t>aplikacja płatnicza</a:t>
            </a:r>
            <a:r>
              <a:rPr lang="pl-PL" dirty="0" smtClean="0"/>
              <a:t> </a:t>
            </a:r>
            <a:r>
              <a:rPr lang="pl-PL" sz="1600" dirty="0" smtClean="0"/>
              <a:t>– funkcjonalność  zbliżona do  karty płatniczej. PEKĄ kupimy zarówno bilet jednorazowy, zapłacimy za zakupy w sklepie – tak jak standardową kartą płatniczą,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b="1" dirty="0" smtClean="0"/>
              <a:t>obsługa osób bezrobotnych</a:t>
            </a:r>
            <a:r>
              <a:rPr lang="pl-PL" sz="1600" dirty="0" smtClean="0"/>
              <a:t> – pozwoli na szybszą identyfikację i obsługę mieszkańców aglomeracji przez Powiatowy Urząd Pracy w Poznaniu.</a:t>
            </a:r>
            <a:endParaRPr lang="pl-PL" sz="1600" dirty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Aglomeracyjność projektu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 Same Side Corner Rectangle 10"/>
          <p:cNvSpPr>
            <a:spLocks noChangeArrowheads="1"/>
          </p:cNvSpPr>
          <p:nvPr/>
        </p:nvSpPr>
        <p:spPr bwMode="auto">
          <a:xfrm>
            <a:off x="747713" y="1233488"/>
            <a:ext cx="7694612" cy="5013325"/>
          </a:xfrm>
          <a:custGeom>
            <a:avLst/>
            <a:gdLst>
              <a:gd name="T0" fmla="*/ 7694612 w 7694612"/>
              <a:gd name="T1" fmla="*/ 1184184 h 5575300"/>
              <a:gd name="T2" fmla="*/ 3847306 w 7694612"/>
              <a:gd name="T3" fmla="*/ 2368368 h 5575300"/>
              <a:gd name="T4" fmla="*/ 0 w 7694612"/>
              <a:gd name="T5" fmla="*/ 1184184 h 5575300"/>
              <a:gd name="T6" fmla="*/ 3847306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6 w 7694612"/>
              <a:gd name="T13" fmla="*/ 69286 h 5575300"/>
              <a:gd name="T14" fmla="*/ 7625324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2007 listopad - początek przygotowań pilotażu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2008 luty - zgłoszenie </a:t>
            </a:r>
            <a:r>
              <a:rPr lang="pl-PL" dirty="0" smtClean="0"/>
              <a:t>zbioru danych projektu PEKA do </a:t>
            </a:r>
            <a:r>
              <a:rPr lang="pl-PL" dirty="0" err="1" smtClean="0"/>
              <a:t>GiODO</a:t>
            </a: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2008 listopad – wydanie pierwszych kart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2009 grudzień – „zakończenie” pilotażu</a:t>
            </a: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Łączna liczba wydanych kart w pilotażu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Koszt pilotażu – 160.000 zł </a:t>
            </a:r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pl-PL" dirty="0" smtClean="0"/>
              <a:t>Doświadczenie – </a:t>
            </a:r>
            <a:r>
              <a:rPr lang="pl-PL" b="1" dirty="0" smtClean="0"/>
              <a:t>BEZCENNE !!!</a:t>
            </a:r>
            <a:endParaRPr lang="pl-PL" b="1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pl-PL" dirty="0" smtClean="0"/>
          </a:p>
          <a:p>
            <a:pPr marL="361950" indent="-361950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pl-PL" dirty="0" smtClean="0"/>
          </a:p>
        </p:txBody>
      </p:sp>
      <p:sp>
        <p:nvSpPr>
          <p:cNvPr id="5123" name="Round Same Side Corner Rectangle 10"/>
          <p:cNvSpPr>
            <a:spLocks noChangeArrowheads="1"/>
          </p:cNvSpPr>
          <p:nvPr/>
        </p:nvSpPr>
        <p:spPr bwMode="auto">
          <a:xfrm>
            <a:off x="214313" y="549275"/>
            <a:ext cx="5529262" cy="684213"/>
          </a:xfrm>
          <a:custGeom>
            <a:avLst/>
            <a:gdLst>
              <a:gd name="T0" fmla="*/ 547058 w 7694612"/>
              <a:gd name="T1" fmla="*/ 0 h 5575300"/>
              <a:gd name="T2" fmla="*/ 273529 w 7694612"/>
              <a:gd name="T3" fmla="*/ 0 h 5575300"/>
              <a:gd name="T4" fmla="*/ 0 w 7694612"/>
              <a:gd name="T5" fmla="*/ 0 h 5575300"/>
              <a:gd name="T6" fmla="*/ 273529 w 7694612"/>
              <a:gd name="T7" fmla="*/ 0 h 5575300"/>
              <a:gd name="T8" fmla="*/ 0 60000 65536"/>
              <a:gd name="T9" fmla="*/ 0 60000 65536"/>
              <a:gd name="T10" fmla="*/ 0 60000 65536"/>
              <a:gd name="T11" fmla="*/ 0 60000 65536"/>
              <a:gd name="T12" fmla="*/ 69287 w 7694612"/>
              <a:gd name="T13" fmla="*/ 69287 h 5575300"/>
              <a:gd name="T14" fmla="*/ 7625321 w 7694612"/>
              <a:gd name="T15" fmla="*/ 5575300 h 5575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4612" h="5575300">
                <a:moveTo>
                  <a:pt x="236560" y="0"/>
                </a:moveTo>
                <a:lnTo>
                  <a:pt x="7458052" y="0"/>
                </a:lnTo>
                <a:lnTo>
                  <a:pt x="7458051" y="0"/>
                </a:lnTo>
                <a:cubicBezTo>
                  <a:pt x="7588700" y="0"/>
                  <a:pt x="7694612" y="105911"/>
                  <a:pt x="7694612" y="236560"/>
                </a:cubicBezTo>
                <a:lnTo>
                  <a:pt x="7694612" y="5575300"/>
                </a:lnTo>
                <a:lnTo>
                  <a:pt x="0" y="5575300"/>
                </a:lnTo>
                <a:lnTo>
                  <a:pt x="0" y="236560"/>
                </a:lnTo>
                <a:cubicBezTo>
                  <a:pt x="0" y="105911"/>
                  <a:pt x="105911" y="0"/>
                  <a:pt x="2365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24000" tIns="46800" rIns="324000" anchor="ctr"/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Pilotaż projektu PEKA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4A14-115A-48B5-8541-72E2975E33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Warsztaty: Szczecińska Karta Metropolitalna, 23.05.2011</a:t>
            </a:r>
            <a:endParaRPr lang="pl-PL"/>
          </a:p>
        </p:txBody>
      </p:sp>
      <p:pic>
        <p:nvPicPr>
          <p:cNvPr id="6" name="Picture 17" descr="C:\Users\r.frankowski\Desktop\PEKA\GRAFIKA\karta-peka-pilot-v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061296"/>
            <a:ext cx="3219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lIns="324000" tIns="46800" rIns="324000" anchor="ctr"/>
      <a:lstStyle>
        <a:defPPr algn="r">
          <a:defRPr sz="2000" b="1" dirty="0" smtClean="0">
            <a:solidFill>
              <a:schemeClr val="bg1"/>
            </a:solidFill>
            <a:latin typeface="Verdana" pitchFamily="32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1588</Words>
  <Application>Microsoft Office PowerPoint</Application>
  <PresentationFormat>Pokaz na ekranie (4:3)</PresentationFormat>
  <Paragraphs>300</Paragraphs>
  <Slides>34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PEKA - opis projektu</dc:title>
  <dc:creator>Radosław Frankowski</dc:creator>
  <cp:lastModifiedBy>RadekF</cp:lastModifiedBy>
  <cp:revision>182</cp:revision>
  <dcterms:created xsi:type="dcterms:W3CDTF">2009-04-08T13:55:33Z</dcterms:created>
  <dcterms:modified xsi:type="dcterms:W3CDTF">2011-05-23T08:45:09Z</dcterms:modified>
</cp:coreProperties>
</file>