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3" r:id="rId4"/>
    <p:sldId id="304" r:id="rId5"/>
    <p:sldId id="257" r:id="rId6"/>
    <p:sldId id="306" r:id="rId7"/>
    <p:sldId id="305" r:id="rId8"/>
    <p:sldId id="273" r:id="rId9"/>
    <p:sldId id="277" r:id="rId10"/>
    <p:sldId id="278" r:id="rId11"/>
    <p:sldId id="287" r:id="rId12"/>
    <p:sldId id="298" r:id="rId13"/>
    <p:sldId id="288" r:id="rId14"/>
    <p:sldId id="317" r:id="rId15"/>
    <p:sldId id="289" r:id="rId16"/>
    <p:sldId id="301" r:id="rId17"/>
    <p:sldId id="290" r:id="rId18"/>
    <p:sldId id="291" r:id="rId19"/>
    <p:sldId id="292" r:id="rId20"/>
    <p:sldId id="293" r:id="rId21"/>
    <p:sldId id="294" r:id="rId22"/>
    <p:sldId id="295" r:id="rId23"/>
    <p:sldId id="299" r:id="rId24"/>
    <p:sldId id="300" r:id="rId25"/>
    <p:sldId id="296" r:id="rId26"/>
    <p:sldId id="297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9BD5"/>
    <a:srgbClr val="70AD47"/>
    <a:srgbClr val="4EE252"/>
    <a:srgbClr val="FFFFFF"/>
    <a:srgbClr val="FF0000"/>
    <a:srgbClr val="4472C4"/>
    <a:srgbClr val="ED7D3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8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64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34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79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99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0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71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57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91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35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39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80D45-A305-4BEF-AE69-7C05F0590100}" type="datetimeFigureOut">
              <a:rPr lang="pl-PL" smtClean="0"/>
              <a:pPr/>
              <a:t>12.08.2017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EA35-9026-4C2E-A277-3BBA8B9414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94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779541"/>
            <a:ext cx="12192000" cy="2123578"/>
          </a:xfrm>
        </p:spPr>
        <p:txBody>
          <a:bodyPr>
            <a:normAutofit/>
          </a:bodyPr>
          <a:lstStyle/>
          <a:p>
            <a:r>
              <a:rPr lang="pl-PL" sz="4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" panose="020B0803030403020204" pitchFamily="34" charset="0"/>
              </a:rPr>
              <a:t>Zintegrowane Centrum Przesiadkowe</a:t>
            </a:r>
            <a:br>
              <a:rPr lang="pl-PL" sz="4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" panose="020B0803030403020204" pitchFamily="34" charset="0"/>
              </a:rPr>
            </a:br>
            <a:r>
              <a:rPr lang="pl-PL" sz="4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" panose="020B0803030403020204" pitchFamily="34" charset="0"/>
              </a:rPr>
              <a:t>w Stargardzie  </a:t>
            </a:r>
            <a:br>
              <a:rPr lang="pl-PL" sz="4000" dirty="0"/>
            </a:b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07617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Skrzyżowanie  ulic Szczecińska – Towarowa – Bema – 11 Listopada</a:t>
            </a:r>
          </a:p>
        </p:txBody>
      </p:sp>
    </p:spTree>
    <p:extLst>
      <p:ext uri="{BB962C8B-B14F-4D97-AF65-F5344CB8AC3E}">
        <p14:creationId xmlns:p14="http://schemas.microsoft.com/office/powerpoint/2010/main" val="1543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Skrzyżowanie  ulic Szczecińska – Towarowa – Bema – 11 Listopada</a:t>
            </a:r>
          </a:p>
        </p:txBody>
      </p:sp>
    </p:spTree>
    <p:extLst>
      <p:ext uri="{BB962C8B-B14F-4D97-AF65-F5344CB8AC3E}">
        <p14:creationId xmlns:p14="http://schemas.microsoft.com/office/powerpoint/2010/main" val="12161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Skrzyżowanie  ulic Szczecińska – Towarowa – Bema – 11 Listopada</a:t>
            </a:r>
          </a:p>
        </p:txBody>
      </p:sp>
    </p:spTree>
    <p:extLst>
      <p:ext uri="{BB962C8B-B14F-4D97-AF65-F5344CB8AC3E}">
        <p14:creationId xmlns:p14="http://schemas.microsoft.com/office/powerpoint/2010/main" val="22399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Parking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Park&amp;Ride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rcRect t="11667"/>
          <a:stretch>
            <a:fillRect/>
          </a:stretch>
        </p:blipFill>
        <p:spPr>
          <a:xfrm>
            <a:off x="1524000" y="800100"/>
            <a:ext cx="9144000" cy="60579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Parking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Kiss&amp;Ride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Dworzec Autobusowy</a:t>
            </a:r>
          </a:p>
        </p:txBody>
      </p:sp>
    </p:spTree>
    <p:extLst>
      <p:ext uri="{BB962C8B-B14F-4D97-AF65-F5344CB8AC3E}">
        <p14:creationId xmlns:p14="http://schemas.microsoft.com/office/powerpoint/2010/main" val="185857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Dworzec Autobusowy</a:t>
            </a:r>
          </a:p>
        </p:txBody>
      </p:sp>
    </p:spTree>
    <p:extLst>
      <p:ext uri="{BB962C8B-B14F-4D97-AF65-F5344CB8AC3E}">
        <p14:creationId xmlns:p14="http://schemas.microsoft.com/office/powerpoint/2010/main" val="37654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Dworzec Autobusowy</a:t>
            </a:r>
          </a:p>
        </p:txBody>
      </p:sp>
    </p:spTree>
    <p:extLst>
      <p:ext uri="{BB962C8B-B14F-4D97-AF65-F5344CB8AC3E}">
        <p14:creationId xmlns:p14="http://schemas.microsoft.com/office/powerpoint/2010/main" val="391942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Dworzec Autobusowy</a:t>
            </a:r>
          </a:p>
        </p:txBody>
      </p:sp>
    </p:spTree>
    <p:extLst>
      <p:ext uri="{BB962C8B-B14F-4D97-AF65-F5344CB8AC3E}">
        <p14:creationId xmlns:p14="http://schemas.microsoft.com/office/powerpoint/2010/main" val="23181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Dworzec Autobusowy</a:t>
            </a:r>
          </a:p>
        </p:txBody>
      </p:sp>
    </p:spTree>
    <p:extLst>
      <p:ext uri="{BB962C8B-B14F-4D97-AF65-F5344CB8AC3E}">
        <p14:creationId xmlns:p14="http://schemas.microsoft.com/office/powerpoint/2010/main" val="19846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200" y="288924"/>
            <a:ext cx="11315700" cy="6327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	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Zintegrowane Centrum Przesiadkowe w Stargardzie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Inwestycja realizowana w ramach Zintegrowanych Inwestycji Terytorialnych nowego instrumentu rozdziału środków unijnych wydatkowanych w ramach Szczecińskiego Obszaru Metropolitalnego.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4907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Dworzec Autobusowy</a:t>
            </a:r>
          </a:p>
        </p:txBody>
      </p:sp>
    </p:spTree>
    <p:extLst>
      <p:ext uri="{BB962C8B-B14F-4D97-AF65-F5344CB8AC3E}">
        <p14:creationId xmlns:p14="http://schemas.microsoft.com/office/powerpoint/2010/main" val="1319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Parking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Bike&amp;Ride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55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Powiązanie z Dworcem Kolejowym</a:t>
            </a:r>
          </a:p>
        </p:txBody>
      </p:sp>
    </p:spTree>
    <p:extLst>
      <p:ext uri="{BB962C8B-B14F-4D97-AF65-F5344CB8AC3E}">
        <p14:creationId xmlns:p14="http://schemas.microsoft.com/office/powerpoint/2010/main" val="36981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Budynek kasowy</a:t>
            </a:r>
          </a:p>
        </p:txBody>
      </p:sp>
    </p:spTree>
    <p:extLst>
      <p:ext uri="{BB962C8B-B14F-4D97-AF65-F5344CB8AC3E}">
        <p14:creationId xmlns:p14="http://schemas.microsoft.com/office/powerpoint/2010/main" val="39711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10615" y="659028"/>
            <a:ext cx="38717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Budynek kasowy</a:t>
            </a:r>
          </a:p>
        </p:txBody>
      </p:sp>
    </p:spTree>
    <p:extLst>
      <p:ext uri="{BB962C8B-B14F-4D97-AF65-F5344CB8AC3E}">
        <p14:creationId xmlns:p14="http://schemas.microsoft.com/office/powerpoint/2010/main" val="14099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273108"/>
            <a:ext cx="9496425" cy="658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ipsa 14"/>
          <p:cNvSpPr/>
          <p:nvPr/>
        </p:nvSpPr>
        <p:spPr>
          <a:xfrm>
            <a:off x="1885950" y="-111123"/>
            <a:ext cx="8784795" cy="8784795"/>
          </a:xfrm>
          <a:prstGeom prst="ellipse">
            <a:avLst/>
          </a:prstGeom>
          <a:solidFill>
            <a:srgbClr val="5B9BD5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4253643" y="2178997"/>
            <a:ext cx="4204556" cy="4204556"/>
          </a:xfrm>
          <a:prstGeom prst="ellipse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lewo 16"/>
          <p:cNvSpPr/>
          <p:nvPr/>
        </p:nvSpPr>
        <p:spPr>
          <a:xfrm>
            <a:off x="4253643" y="4281274"/>
            <a:ext cx="2102278" cy="1859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trzałka w lewo 20"/>
          <p:cNvSpPr/>
          <p:nvPr/>
        </p:nvSpPr>
        <p:spPr>
          <a:xfrm rot="1782366">
            <a:off x="2188783" y="3166836"/>
            <a:ext cx="4528229" cy="1909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071419" y="4189583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50m</a:t>
            </a:r>
          </a:p>
        </p:txBody>
      </p:sp>
      <p:sp>
        <p:nvSpPr>
          <p:cNvPr id="24" name="pole tekstowe 23"/>
          <p:cNvSpPr txBox="1"/>
          <p:nvPr/>
        </p:nvSpPr>
        <p:spPr>
          <a:xfrm rot="1709013">
            <a:off x="3297568" y="2695020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100m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458199" y="659028"/>
            <a:ext cx="312419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Integracja środków transportu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4982949" y="295589"/>
            <a:ext cx="1372972" cy="307777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kiss&amp;ride</a:t>
            </a:r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508321" y="295589"/>
            <a:ext cx="1372972" cy="307777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TAXI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5882417" y="3610289"/>
            <a:ext cx="1372972" cy="307777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Bike&amp;ride</a:t>
            </a:r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885950" y="4686614"/>
            <a:ext cx="1372972" cy="307777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park&amp;ride</a:t>
            </a:r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4618296" y="4556843"/>
            <a:ext cx="1372972" cy="523220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Dw. autobusowy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401924" y="5924864"/>
            <a:ext cx="1372972" cy="307777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kiss&amp;ride</a:t>
            </a:r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7" grpId="0" animBg="1"/>
      <p:bldP spid="21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  <a:effectLst>
            <a:softEdge rad="6350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827166"/>
            <a:ext cx="12192000" cy="2123578"/>
          </a:xfrm>
        </p:spPr>
        <p:txBody>
          <a:bodyPr>
            <a:normAutofit/>
          </a:bodyPr>
          <a:lstStyle/>
          <a:p>
            <a:r>
              <a:rPr lang="pl-PL" sz="4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" panose="020B0803030403020204" pitchFamily="34" charset="0"/>
              </a:rPr>
              <a:t>Dziękujemy za uwagę</a:t>
            </a:r>
            <a:br>
              <a:rPr lang="pl-PL" sz="4000" dirty="0"/>
            </a:br>
            <a:endParaRPr lang="pl-PL" sz="4000" dirty="0"/>
          </a:p>
        </p:txBody>
      </p:sp>
      <p:pic>
        <p:nvPicPr>
          <p:cNvPr id="1026" name="Obraz 0" descr="log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25324"/>
            <a:ext cx="1352550" cy="13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1" y="361949"/>
            <a:ext cx="1176849" cy="13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5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200" y="288924"/>
            <a:ext cx="11315700" cy="6327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	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Zintegrowane Centrum Przesiadkowe w Stargardzie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Podstawowe cele inwestycji:</a:t>
            </a:r>
          </a:p>
          <a:p>
            <a:pPr marL="0" indent="0">
              <a:buFontTx/>
              <a:buChar char="-"/>
            </a:pPr>
            <a:r>
              <a:rPr lang="pl-PL" sz="2400" b="1" dirty="0"/>
              <a:t> Integracja wszystkich środków transportu w obszarze dworca kolejowego</a:t>
            </a:r>
          </a:p>
          <a:p>
            <a:pPr marL="0" indent="0">
              <a:buFontTx/>
              <a:buChar char="-"/>
            </a:pPr>
            <a:r>
              <a:rPr lang="pl-PL" sz="2400" b="1" dirty="0"/>
              <a:t> Poprawa funkcjonowania transportu publicznego</a:t>
            </a:r>
          </a:p>
          <a:p>
            <a:pPr marL="0" indent="0">
              <a:buFontTx/>
              <a:buChar char="-"/>
            </a:pPr>
            <a:r>
              <a:rPr lang="pl-PL" sz="2400" b="1" dirty="0"/>
              <a:t> Poprawa dostępności do transportu publicznego dla użytkowników pojazdów indywidualnych</a:t>
            </a:r>
          </a:p>
          <a:p>
            <a:pPr marL="0" indent="0">
              <a:buFontTx/>
              <a:buChar char="-"/>
            </a:pPr>
            <a:r>
              <a:rPr lang="pl-PL" sz="2400" b="1" dirty="0"/>
              <a:t> Poprawa bezpieczeństwa ruchu w obszarze funkcjonalnym dworca</a:t>
            </a:r>
          </a:p>
          <a:p>
            <a:pPr marL="0" indent="0">
              <a:buFontTx/>
              <a:buChar char="-"/>
            </a:pPr>
            <a:r>
              <a:rPr lang="pl-PL" sz="2400" b="1" dirty="0"/>
              <a:t> Zapewnienie dostępności do transportu publicznego dla osób niepełnosprawnych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4907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200" y="288924"/>
            <a:ext cx="11315700" cy="6327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	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Zintegrowane Centrum Przesiadkowe w Stargardzie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Idea budowy centrum przesiadkowego w Stargardzie wpisuje się w następujące cele Szczecińskiego Obszaru Metropolitalnego:</a:t>
            </a:r>
            <a:br>
              <a:rPr lang="pl-PL" sz="2400" b="1" dirty="0"/>
            </a:br>
            <a:endParaRPr lang="pl-PL" sz="2400" b="1" dirty="0"/>
          </a:p>
          <a:p>
            <a:pPr marL="0" indent="0">
              <a:buFontTx/>
              <a:buChar char="-"/>
            </a:pPr>
            <a:r>
              <a:rPr lang="pl-PL" sz="2400" b="1" dirty="0"/>
              <a:t> Integracja transportu publicznego na obszarze Szczecińskiego Obszaru Metropolitalnego</a:t>
            </a:r>
          </a:p>
          <a:p>
            <a:pPr marL="0" indent="0">
              <a:buFontTx/>
              <a:buChar char="-"/>
            </a:pPr>
            <a:r>
              <a:rPr lang="pl-PL" sz="2400" b="1" dirty="0"/>
              <a:t> Budowa Szczecińskiej Kolei Metropolitalnej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4907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200" y="288924"/>
            <a:ext cx="11315700" cy="6327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	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Zintegrowane Centrum Przesiadkowe w Stargardzie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Zakres inwestycji :</a:t>
            </a:r>
          </a:p>
          <a:p>
            <a:r>
              <a:rPr lang="pl-PL" sz="2400" b="1" dirty="0"/>
              <a:t>budowa Zintegrowanego Centrum Przesiadkowego</a:t>
            </a:r>
          </a:p>
          <a:p>
            <a:r>
              <a:rPr lang="pl-PL" sz="2400" b="1" dirty="0"/>
              <a:t>przebudowa ulicy Towarowej</a:t>
            </a:r>
          </a:p>
          <a:p>
            <a:r>
              <a:rPr lang="pl-PL" sz="2400" b="1" dirty="0"/>
              <a:t>budowa parkingów </a:t>
            </a:r>
            <a:r>
              <a:rPr lang="pl-PL" sz="2400" b="1" dirty="0" err="1"/>
              <a:t>Park&amp;Ride</a:t>
            </a:r>
            <a:r>
              <a:rPr lang="pl-PL" sz="2400" b="1" dirty="0"/>
              <a:t> i </a:t>
            </a:r>
            <a:r>
              <a:rPr lang="pl-PL" sz="2400" b="1" dirty="0" err="1"/>
              <a:t>Kiss&amp;Ride</a:t>
            </a:r>
            <a:endParaRPr lang="pl-PL" sz="2400" b="1" dirty="0"/>
          </a:p>
          <a:p>
            <a:r>
              <a:rPr lang="pl-PL" sz="2400" b="1" dirty="0"/>
              <a:t>budowa parkingu </a:t>
            </a:r>
            <a:r>
              <a:rPr lang="pl-PL" sz="2400" b="1" dirty="0" err="1"/>
              <a:t>Bike&amp;Ride</a:t>
            </a:r>
            <a:endParaRPr lang="pl-PL" sz="2400" b="1" dirty="0"/>
          </a:p>
          <a:p>
            <a:r>
              <a:rPr lang="pl-PL" sz="2400" b="1" dirty="0"/>
              <a:t>przebudowa skrzyżowania ulic Szczecińska – Wyszyńskiego – Towarowa – Bema – 11 Listopada</a:t>
            </a:r>
          </a:p>
          <a:p>
            <a:r>
              <a:rPr lang="pl-PL" sz="2400" b="1" dirty="0"/>
              <a:t>budowa dróg rowerowych na ulicy Towarowej i na przebudowywanym skrzyżowaniu</a:t>
            </a:r>
          </a:p>
          <a:p>
            <a:r>
              <a:rPr lang="pl-PL" sz="2400" b="1" dirty="0"/>
              <a:t>projekt zieleni</a:t>
            </a:r>
          </a:p>
          <a:p>
            <a:r>
              <a:rPr lang="pl-PL" sz="2400" b="1" dirty="0"/>
              <a:t>przebudowę oświetlenia ulicznego</a:t>
            </a:r>
          </a:p>
          <a:p>
            <a:r>
              <a:rPr lang="pl-PL" sz="2400" b="1" dirty="0"/>
              <a:t>przebudowa kolizji z istniejącym uzbrojeniem</a:t>
            </a:r>
          </a:p>
        </p:txBody>
      </p:sp>
    </p:spTree>
    <p:extLst>
      <p:ext uri="{BB962C8B-B14F-4D97-AF65-F5344CB8AC3E}">
        <p14:creationId xmlns:p14="http://schemas.microsoft.com/office/powerpoint/2010/main" val="244907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200" y="288924"/>
            <a:ext cx="11315700" cy="6327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Zintegrowane Centrum Przesiadkowe w Stargardzie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Koordynacja z inwestycjami powiązanymi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 descr="podkład stargard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475579" y="1368352"/>
            <a:ext cx="6913820" cy="5489648"/>
          </a:xfrm>
          <a:prstGeom prst="rect">
            <a:avLst/>
          </a:prstGeom>
        </p:spPr>
      </p:pic>
      <p:sp>
        <p:nvSpPr>
          <p:cNvPr id="5" name="Dowolny kształt 4"/>
          <p:cNvSpPr/>
          <p:nvPr/>
        </p:nvSpPr>
        <p:spPr>
          <a:xfrm>
            <a:off x="4028792" y="2679826"/>
            <a:ext cx="964194" cy="1901227"/>
          </a:xfrm>
          <a:custGeom>
            <a:avLst/>
            <a:gdLst>
              <a:gd name="connsiteX0" fmla="*/ 420986 w 964194"/>
              <a:gd name="connsiteY0" fmla="*/ 1376126 h 1901227"/>
              <a:gd name="connsiteX1" fmla="*/ 574895 w 964194"/>
              <a:gd name="connsiteY1" fmla="*/ 1412340 h 1901227"/>
              <a:gd name="connsiteX2" fmla="*/ 597529 w 964194"/>
              <a:gd name="connsiteY2" fmla="*/ 1371600 h 1901227"/>
              <a:gd name="connsiteX3" fmla="*/ 0 w 964194"/>
              <a:gd name="connsiteY3" fmla="*/ 31687 h 1901227"/>
              <a:gd name="connsiteX4" fmla="*/ 76955 w 964194"/>
              <a:gd name="connsiteY4" fmla="*/ 0 h 1901227"/>
              <a:gd name="connsiteX5" fmla="*/ 393826 w 964194"/>
              <a:gd name="connsiteY5" fmla="*/ 724277 h 1901227"/>
              <a:gd name="connsiteX6" fmla="*/ 579422 w 964194"/>
              <a:gd name="connsiteY6" fmla="*/ 642796 h 1901227"/>
              <a:gd name="connsiteX7" fmla="*/ 823865 w 964194"/>
              <a:gd name="connsiteY7" fmla="*/ 1258431 h 1901227"/>
              <a:gd name="connsiteX8" fmla="*/ 660903 w 964194"/>
              <a:gd name="connsiteY8" fmla="*/ 1317279 h 1901227"/>
              <a:gd name="connsiteX9" fmla="*/ 715224 w 964194"/>
              <a:gd name="connsiteY9" fmla="*/ 1439501 h 1901227"/>
              <a:gd name="connsiteX10" fmla="*/ 914400 w 964194"/>
              <a:gd name="connsiteY10" fmla="*/ 1462134 h 1901227"/>
              <a:gd name="connsiteX11" fmla="*/ 964194 w 964194"/>
              <a:gd name="connsiteY11" fmla="*/ 1557196 h 1901227"/>
              <a:gd name="connsiteX12" fmla="*/ 864606 w 964194"/>
              <a:gd name="connsiteY12" fmla="*/ 1692998 h 1901227"/>
              <a:gd name="connsiteX13" fmla="*/ 932507 w 964194"/>
              <a:gd name="connsiteY13" fmla="*/ 1865014 h 1901227"/>
              <a:gd name="connsiteX14" fmla="*/ 828392 w 964194"/>
              <a:gd name="connsiteY14" fmla="*/ 1901227 h 1901227"/>
              <a:gd name="connsiteX15" fmla="*/ 751438 w 964194"/>
              <a:gd name="connsiteY15" fmla="*/ 1720158 h 1901227"/>
              <a:gd name="connsiteX16" fmla="*/ 511521 w 964194"/>
              <a:gd name="connsiteY16" fmla="*/ 1769952 h 1901227"/>
              <a:gd name="connsiteX17" fmla="*/ 488887 w 964194"/>
              <a:gd name="connsiteY17" fmla="*/ 1638677 h 1901227"/>
              <a:gd name="connsiteX18" fmla="*/ 570368 w 964194"/>
              <a:gd name="connsiteY18" fmla="*/ 1625097 h 1901227"/>
              <a:gd name="connsiteX19" fmla="*/ 552261 w 964194"/>
              <a:gd name="connsiteY19" fmla="*/ 1520982 h 1901227"/>
              <a:gd name="connsiteX20" fmla="*/ 407406 w 964194"/>
              <a:gd name="connsiteY20" fmla="*/ 1493822 h 1901227"/>
              <a:gd name="connsiteX21" fmla="*/ 420986 w 964194"/>
              <a:gd name="connsiteY21" fmla="*/ 1376126 h 190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64194" h="1901227">
                <a:moveTo>
                  <a:pt x="420986" y="1376126"/>
                </a:moveTo>
                <a:lnTo>
                  <a:pt x="574895" y="1412340"/>
                </a:lnTo>
                <a:lnTo>
                  <a:pt x="597529" y="1371600"/>
                </a:lnTo>
                <a:lnTo>
                  <a:pt x="0" y="31687"/>
                </a:lnTo>
                <a:lnTo>
                  <a:pt x="76955" y="0"/>
                </a:lnTo>
                <a:lnTo>
                  <a:pt x="393826" y="724277"/>
                </a:lnTo>
                <a:lnTo>
                  <a:pt x="579422" y="642796"/>
                </a:lnTo>
                <a:lnTo>
                  <a:pt x="823865" y="1258431"/>
                </a:lnTo>
                <a:lnTo>
                  <a:pt x="660903" y="1317279"/>
                </a:lnTo>
                <a:lnTo>
                  <a:pt x="715224" y="1439501"/>
                </a:lnTo>
                <a:lnTo>
                  <a:pt x="914400" y="1462134"/>
                </a:lnTo>
                <a:lnTo>
                  <a:pt x="964194" y="1557196"/>
                </a:lnTo>
                <a:lnTo>
                  <a:pt x="864606" y="1692998"/>
                </a:lnTo>
                <a:lnTo>
                  <a:pt x="932507" y="1865014"/>
                </a:lnTo>
                <a:lnTo>
                  <a:pt x="828392" y="1901227"/>
                </a:lnTo>
                <a:lnTo>
                  <a:pt x="751438" y="1720158"/>
                </a:lnTo>
                <a:lnTo>
                  <a:pt x="511521" y="1769952"/>
                </a:lnTo>
                <a:lnTo>
                  <a:pt x="488887" y="1638677"/>
                </a:lnTo>
                <a:lnTo>
                  <a:pt x="570368" y="1625097"/>
                </a:lnTo>
                <a:lnTo>
                  <a:pt x="552261" y="1520982"/>
                </a:lnTo>
                <a:lnTo>
                  <a:pt x="407406" y="1493822"/>
                </a:lnTo>
                <a:lnTo>
                  <a:pt x="420986" y="1376126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/>
        </p:nvSpPr>
        <p:spPr>
          <a:xfrm>
            <a:off x="5413972" y="4499572"/>
            <a:ext cx="774072" cy="1751846"/>
          </a:xfrm>
          <a:custGeom>
            <a:avLst/>
            <a:gdLst>
              <a:gd name="connsiteX0" fmla="*/ 724278 w 774072"/>
              <a:gd name="connsiteY0" fmla="*/ 1493822 h 1751846"/>
              <a:gd name="connsiteX1" fmla="*/ 724278 w 774072"/>
              <a:gd name="connsiteY1" fmla="*/ 1493822 h 1751846"/>
              <a:gd name="connsiteX2" fmla="*/ 167489 w 774072"/>
              <a:gd name="connsiteY2" fmla="*/ 0 h 1751846"/>
              <a:gd name="connsiteX3" fmla="*/ 0 w 774072"/>
              <a:gd name="connsiteY3" fmla="*/ 58848 h 1751846"/>
              <a:gd name="connsiteX4" fmla="*/ 339505 w 774072"/>
              <a:gd name="connsiteY4" fmla="*/ 905347 h 1751846"/>
              <a:gd name="connsiteX5" fmla="*/ 688064 w 774072"/>
              <a:gd name="connsiteY5" fmla="*/ 1751846 h 1751846"/>
              <a:gd name="connsiteX6" fmla="*/ 774072 w 774072"/>
              <a:gd name="connsiteY6" fmla="*/ 1711105 h 1751846"/>
              <a:gd name="connsiteX7" fmla="*/ 755965 w 774072"/>
              <a:gd name="connsiteY7" fmla="*/ 1670365 h 1751846"/>
              <a:gd name="connsiteX8" fmla="*/ 724278 w 774072"/>
              <a:gd name="connsiteY8" fmla="*/ 1493822 h 175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072" h="1751846">
                <a:moveTo>
                  <a:pt x="724278" y="1493822"/>
                </a:moveTo>
                <a:lnTo>
                  <a:pt x="724278" y="1493822"/>
                </a:lnTo>
                <a:lnTo>
                  <a:pt x="167489" y="0"/>
                </a:lnTo>
                <a:lnTo>
                  <a:pt x="0" y="58848"/>
                </a:lnTo>
                <a:lnTo>
                  <a:pt x="339505" y="905347"/>
                </a:lnTo>
                <a:lnTo>
                  <a:pt x="688064" y="1751846"/>
                </a:lnTo>
                <a:lnTo>
                  <a:pt x="774072" y="1711105"/>
                </a:lnTo>
                <a:lnTo>
                  <a:pt x="755965" y="1670365"/>
                </a:lnTo>
                <a:lnTo>
                  <a:pt x="724278" y="1493822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8"/>
          <p:cNvSpPr/>
          <p:nvPr/>
        </p:nvSpPr>
        <p:spPr>
          <a:xfrm>
            <a:off x="3947160" y="1371600"/>
            <a:ext cx="2377440" cy="5486400"/>
          </a:xfrm>
          <a:custGeom>
            <a:avLst/>
            <a:gdLst>
              <a:gd name="connsiteX0" fmla="*/ 0 w 2377440"/>
              <a:gd name="connsiteY0" fmla="*/ 0 h 5486400"/>
              <a:gd name="connsiteX1" fmla="*/ 525780 w 2377440"/>
              <a:gd name="connsiteY1" fmla="*/ 1463040 h 5486400"/>
              <a:gd name="connsiteX2" fmla="*/ 655320 w 2377440"/>
              <a:gd name="connsiteY2" fmla="*/ 1943100 h 5486400"/>
              <a:gd name="connsiteX3" fmla="*/ 906780 w 2377440"/>
              <a:gd name="connsiteY3" fmla="*/ 2567940 h 5486400"/>
              <a:gd name="connsiteX4" fmla="*/ 746760 w 2377440"/>
              <a:gd name="connsiteY4" fmla="*/ 2628900 h 5486400"/>
              <a:gd name="connsiteX5" fmla="*/ 784860 w 2377440"/>
              <a:gd name="connsiteY5" fmla="*/ 2735580 h 5486400"/>
              <a:gd name="connsiteX6" fmla="*/ 998220 w 2377440"/>
              <a:gd name="connsiteY6" fmla="*/ 2766060 h 5486400"/>
              <a:gd name="connsiteX7" fmla="*/ 1043940 w 2377440"/>
              <a:gd name="connsiteY7" fmla="*/ 2857500 h 5486400"/>
              <a:gd name="connsiteX8" fmla="*/ 2103120 w 2377440"/>
              <a:gd name="connsiteY8" fmla="*/ 5486400 h 5486400"/>
              <a:gd name="connsiteX9" fmla="*/ 2377440 w 2377440"/>
              <a:gd name="connsiteY9" fmla="*/ 5478780 h 5486400"/>
              <a:gd name="connsiteX10" fmla="*/ 2133600 w 2377440"/>
              <a:gd name="connsiteY10" fmla="*/ 4853940 h 5486400"/>
              <a:gd name="connsiteX11" fmla="*/ 1463040 w 2377440"/>
              <a:gd name="connsiteY11" fmla="*/ 3177540 h 5486400"/>
              <a:gd name="connsiteX12" fmla="*/ 213360 w 2377440"/>
              <a:gd name="connsiteY12" fmla="*/ 7620 h 5486400"/>
              <a:gd name="connsiteX13" fmla="*/ 0 w 2377440"/>
              <a:gd name="connsiteY13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7440" h="5486400">
                <a:moveTo>
                  <a:pt x="0" y="0"/>
                </a:moveTo>
                <a:lnTo>
                  <a:pt x="525780" y="1463040"/>
                </a:lnTo>
                <a:lnTo>
                  <a:pt x="655320" y="1943100"/>
                </a:lnTo>
                <a:lnTo>
                  <a:pt x="906780" y="2567940"/>
                </a:lnTo>
                <a:lnTo>
                  <a:pt x="746760" y="2628900"/>
                </a:lnTo>
                <a:lnTo>
                  <a:pt x="784860" y="2735580"/>
                </a:lnTo>
                <a:lnTo>
                  <a:pt x="998220" y="2766060"/>
                </a:lnTo>
                <a:lnTo>
                  <a:pt x="1043940" y="2857500"/>
                </a:lnTo>
                <a:lnTo>
                  <a:pt x="2103120" y="5486400"/>
                </a:lnTo>
                <a:lnTo>
                  <a:pt x="2377440" y="5478780"/>
                </a:lnTo>
                <a:lnTo>
                  <a:pt x="2133600" y="4853940"/>
                </a:lnTo>
                <a:lnTo>
                  <a:pt x="1463040" y="3177540"/>
                </a:lnTo>
                <a:lnTo>
                  <a:pt x="21336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lewo 10"/>
          <p:cNvSpPr/>
          <p:nvPr/>
        </p:nvSpPr>
        <p:spPr>
          <a:xfrm>
            <a:off x="4693920" y="2880360"/>
            <a:ext cx="3886200" cy="14478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591550" y="2632710"/>
            <a:ext cx="34061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Przebudowa linii kolejowej nr 351</a:t>
            </a:r>
          </a:p>
          <a:p>
            <a:r>
              <a:rPr lang="pl-PL" sz="1400" i="1" dirty="0"/>
              <a:t>Inwestor: PKP PLK</a:t>
            </a:r>
          </a:p>
        </p:txBody>
      </p:sp>
      <p:sp>
        <p:nvSpPr>
          <p:cNvPr id="13" name="Strzałka w lewo 12"/>
          <p:cNvSpPr/>
          <p:nvPr/>
        </p:nvSpPr>
        <p:spPr>
          <a:xfrm>
            <a:off x="4693920" y="3689985"/>
            <a:ext cx="3886200" cy="14478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8591550" y="3442335"/>
            <a:ext cx="3406140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Budowa Zintegrowanego Centrum Przesiadkowego</a:t>
            </a:r>
          </a:p>
          <a:p>
            <a:r>
              <a:rPr lang="pl-PL" sz="1400" i="1" dirty="0"/>
              <a:t>Inwestor: Miasto Stargard</a:t>
            </a:r>
          </a:p>
        </p:txBody>
      </p:sp>
      <p:sp>
        <p:nvSpPr>
          <p:cNvPr id="15" name="Strzałka w lewo 14"/>
          <p:cNvSpPr/>
          <p:nvPr/>
        </p:nvSpPr>
        <p:spPr>
          <a:xfrm>
            <a:off x="5667374" y="4848224"/>
            <a:ext cx="2931795" cy="139065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591550" y="4461510"/>
            <a:ext cx="340614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Budowa Parkingu </a:t>
            </a:r>
            <a:r>
              <a:rPr lang="pl-PL" dirty="0" err="1"/>
              <a:t>Park&amp;Ride</a:t>
            </a:r>
            <a:endParaRPr lang="pl-PL" dirty="0"/>
          </a:p>
          <a:p>
            <a:r>
              <a:rPr lang="pl-PL" dirty="0"/>
              <a:t>W ramach budowy SKM</a:t>
            </a:r>
          </a:p>
          <a:p>
            <a:r>
              <a:rPr lang="pl-PL" sz="1400" i="1" dirty="0"/>
              <a:t>Inwestor: Miasto Stargard jako partner w inwestycji koordynowanej przez SSOM</a:t>
            </a:r>
          </a:p>
        </p:txBody>
      </p:sp>
    </p:spTree>
    <p:extLst>
      <p:ext uri="{BB962C8B-B14F-4D97-AF65-F5344CB8AC3E}">
        <p14:creationId xmlns:p14="http://schemas.microsoft.com/office/powerpoint/2010/main" val="244907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8582025" y="5394960"/>
            <a:ext cx="2514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Komunikacja</a:t>
            </a:r>
            <a:endParaRPr lang="pl-PL" sz="1400" i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8591550" y="3547110"/>
            <a:ext cx="24860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Dworzec autobusowy</a:t>
            </a:r>
            <a:endParaRPr lang="pl-PL" sz="1400" i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591550" y="2461260"/>
            <a:ext cx="24860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Parking</a:t>
            </a:r>
            <a:endParaRPr lang="pl-PL" sz="1400" i="1" dirty="0"/>
          </a:p>
        </p:txBody>
      </p:sp>
      <p:pic>
        <p:nvPicPr>
          <p:cNvPr id="17" name="Obraz 16" descr="kolor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514474" y="1145873"/>
            <a:ext cx="5338027" cy="5712127"/>
          </a:xfrm>
          <a:prstGeom prst="rect">
            <a:avLst/>
          </a:prstGeom>
        </p:spPr>
      </p:pic>
      <p:sp>
        <p:nvSpPr>
          <p:cNvPr id="19" name="Dowolny kształt 18"/>
          <p:cNvSpPr/>
          <p:nvPr/>
        </p:nvSpPr>
        <p:spPr>
          <a:xfrm>
            <a:off x="2847975" y="1123950"/>
            <a:ext cx="3590925" cy="5695950"/>
          </a:xfrm>
          <a:custGeom>
            <a:avLst/>
            <a:gdLst>
              <a:gd name="connsiteX0" fmla="*/ 0 w 3590925"/>
              <a:gd name="connsiteY0" fmla="*/ 19050 h 5695950"/>
              <a:gd name="connsiteX1" fmla="*/ 447675 w 3590925"/>
              <a:gd name="connsiteY1" fmla="*/ 1038225 h 5695950"/>
              <a:gd name="connsiteX2" fmla="*/ 381000 w 3590925"/>
              <a:gd name="connsiteY2" fmla="*/ 1190625 h 5695950"/>
              <a:gd name="connsiteX3" fmla="*/ 447675 w 3590925"/>
              <a:gd name="connsiteY3" fmla="*/ 1409700 h 5695950"/>
              <a:gd name="connsiteX4" fmla="*/ 638175 w 3590925"/>
              <a:gd name="connsiteY4" fmla="*/ 1514475 h 5695950"/>
              <a:gd name="connsiteX5" fmla="*/ 1781175 w 3590925"/>
              <a:gd name="connsiteY5" fmla="*/ 4076700 h 5695950"/>
              <a:gd name="connsiteX6" fmla="*/ 1628775 w 3590925"/>
              <a:gd name="connsiteY6" fmla="*/ 4267200 h 5695950"/>
              <a:gd name="connsiteX7" fmla="*/ 523875 w 3590925"/>
              <a:gd name="connsiteY7" fmla="*/ 4048125 h 5695950"/>
              <a:gd name="connsiteX8" fmla="*/ 438150 w 3590925"/>
              <a:gd name="connsiteY8" fmla="*/ 4543425 h 5695950"/>
              <a:gd name="connsiteX9" fmla="*/ 1476375 w 3590925"/>
              <a:gd name="connsiteY9" fmla="*/ 4743450 h 5695950"/>
              <a:gd name="connsiteX10" fmla="*/ 1628775 w 3590925"/>
              <a:gd name="connsiteY10" fmla="*/ 5695950 h 5695950"/>
              <a:gd name="connsiteX11" fmla="*/ 2638425 w 3590925"/>
              <a:gd name="connsiteY11" fmla="*/ 5572125 h 5695950"/>
              <a:gd name="connsiteX12" fmla="*/ 3590925 w 3590925"/>
              <a:gd name="connsiteY12" fmla="*/ 5191125 h 5695950"/>
              <a:gd name="connsiteX13" fmla="*/ 3267075 w 3590925"/>
              <a:gd name="connsiteY13" fmla="*/ 4381500 h 5695950"/>
              <a:gd name="connsiteX14" fmla="*/ 2466975 w 3590925"/>
              <a:gd name="connsiteY14" fmla="*/ 4429125 h 5695950"/>
              <a:gd name="connsiteX15" fmla="*/ 2333625 w 3590925"/>
              <a:gd name="connsiteY15" fmla="*/ 4267200 h 5695950"/>
              <a:gd name="connsiteX16" fmla="*/ 990600 w 3590925"/>
              <a:gd name="connsiteY16" fmla="*/ 1314450 h 5695950"/>
              <a:gd name="connsiteX17" fmla="*/ 1047750 w 3590925"/>
              <a:gd name="connsiteY17" fmla="*/ 1143000 h 5695950"/>
              <a:gd name="connsiteX18" fmla="*/ 1828800 w 3590925"/>
              <a:gd name="connsiteY18" fmla="*/ 857250 h 5695950"/>
              <a:gd name="connsiteX19" fmla="*/ 1743075 w 3590925"/>
              <a:gd name="connsiteY19" fmla="*/ 628650 h 5695950"/>
              <a:gd name="connsiteX20" fmla="*/ 990600 w 3590925"/>
              <a:gd name="connsiteY20" fmla="*/ 952500 h 5695950"/>
              <a:gd name="connsiteX21" fmla="*/ 828675 w 3590925"/>
              <a:gd name="connsiteY21" fmla="*/ 885825 h 5695950"/>
              <a:gd name="connsiteX22" fmla="*/ 428625 w 3590925"/>
              <a:gd name="connsiteY22" fmla="*/ 0 h 5695950"/>
              <a:gd name="connsiteX23" fmla="*/ 0 w 3590925"/>
              <a:gd name="connsiteY23" fmla="*/ 19050 h 56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90925" h="5695950">
                <a:moveTo>
                  <a:pt x="0" y="19050"/>
                </a:moveTo>
                <a:lnTo>
                  <a:pt x="447675" y="1038225"/>
                </a:lnTo>
                <a:lnTo>
                  <a:pt x="381000" y="1190625"/>
                </a:lnTo>
                <a:lnTo>
                  <a:pt x="447675" y="1409700"/>
                </a:lnTo>
                <a:lnTo>
                  <a:pt x="638175" y="1514475"/>
                </a:lnTo>
                <a:lnTo>
                  <a:pt x="1781175" y="4076700"/>
                </a:lnTo>
                <a:lnTo>
                  <a:pt x="1628775" y="4267200"/>
                </a:lnTo>
                <a:lnTo>
                  <a:pt x="523875" y="4048125"/>
                </a:lnTo>
                <a:lnTo>
                  <a:pt x="438150" y="4543425"/>
                </a:lnTo>
                <a:lnTo>
                  <a:pt x="1476375" y="4743450"/>
                </a:lnTo>
                <a:lnTo>
                  <a:pt x="1628775" y="5695950"/>
                </a:lnTo>
                <a:lnTo>
                  <a:pt x="2638425" y="5572125"/>
                </a:lnTo>
                <a:lnTo>
                  <a:pt x="3590925" y="5191125"/>
                </a:lnTo>
                <a:lnTo>
                  <a:pt x="3267075" y="4381500"/>
                </a:lnTo>
                <a:lnTo>
                  <a:pt x="2466975" y="4429125"/>
                </a:lnTo>
                <a:lnTo>
                  <a:pt x="2333625" y="4267200"/>
                </a:lnTo>
                <a:lnTo>
                  <a:pt x="990600" y="1314450"/>
                </a:lnTo>
                <a:lnTo>
                  <a:pt x="1047750" y="1143000"/>
                </a:lnTo>
                <a:lnTo>
                  <a:pt x="1828800" y="857250"/>
                </a:lnTo>
                <a:lnTo>
                  <a:pt x="1743075" y="628650"/>
                </a:lnTo>
                <a:lnTo>
                  <a:pt x="990600" y="952500"/>
                </a:lnTo>
                <a:lnTo>
                  <a:pt x="828675" y="885825"/>
                </a:lnTo>
                <a:lnTo>
                  <a:pt x="428625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4EE252">
              <a:alpha val="45882"/>
            </a:srgbClr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 19"/>
          <p:cNvSpPr/>
          <p:nvPr/>
        </p:nvSpPr>
        <p:spPr>
          <a:xfrm>
            <a:off x="4257675" y="1971675"/>
            <a:ext cx="1571625" cy="3152775"/>
          </a:xfrm>
          <a:custGeom>
            <a:avLst/>
            <a:gdLst>
              <a:gd name="connsiteX0" fmla="*/ 409575 w 1571625"/>
              <a:gd name="connsiteY0" fmla="*/ 0 h 3152775"/>
              <a:gd name="connsiteX1" fmla="*/ 1571625 w 1571625"/>
              <a:gd name="connsiteY1" fmla="*/ 2819400 h 3152775"/>
              <a:gd name="connsiteX2" fmla="*/ 800100 w 1571625"/>
              <a:gd name="connsiteY2" fmla="*/ 3152775 h 3152775"/>
              <a:gd name="connsiteX3" fmla="*/ 0 w 1571625"/>
              <a:gd name="connsiteY3" fmla="*/ 1362075 h 3152775"/>
              <a:gd name="connsiteX4" fmla="*/ 466725 w 1571625"/>
              <a:gd name="connsiteY4" fmla="*/ 1162050 h 3152775"/>
              <a:gd name="connsiteX5" fmla="*/ 542925 w 1571625"/>
              <a:gd name="connsiteY5" fmla="*/ 990600 h 3152775"/>
              <a:gd name="connsiteX6" fmla="*/ 171450 w 1571625"/>
              <a:gd name="connsiteY6" fmla="*/ 76200 h 3152775"/>
              <a:gd name="connsiteX7" fmla="*/ 409575 w 1571625"/>
              <a:gd name="connsiteY7" fmla="*/ 0 h 31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3152775">
                <a:moveTo>
                  <a:pt x="409575" y="0"/>
                </a:moveTo>
                <a:lnTo>
                  <a:pt x="1571625" y="2819400"/>
                </a:lnTo>
                <a:lnTo>
                  <a:pt x="800100" y="3152775"/>
                </a:lnTo>
                <a:lnTo>
                  <a:pt x="0" y="1362075"/>
                </a:lnTo>
                <a:lnTo>
                  <a:pt x="466725" y="1162050"/>
                </a:lnTo>
                <a:lnTo>
                  <a:pt x="542925" y="990600"/>
                </a:lnTo>
                <a:lnTo>
                  <a:pt x="171450" y="76200"/>
                </a:lnTo>
                <a:lnTo>
                  <a:pt x="409575" y="0"/>
                </a:lnTo>
                <a:close/>
              </a:path>
            </a:pathLst>
          </a:custGeom>
          <a:solidFill>
            <a:srgbClr val="FF0000">
              <a:alpha val="45882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olny kształt 20"/>
          <p:cNvSpPr/>
          <p:nvPr/>
        </p:nvSpPr>
        <p:spPr>
          <a:xfrm>
            <a:off x="3848100" y="2057400"/>
            <a:ext cx="933450" cy="1276350"/>
          </a:xfrm>
          <a:custGeom>
            <a:avLst/>
            <a:gdLst>
              <a:gd name="connsiteX0" fmla="*/ 561975 w 933450"/>
              <a:gd name="connsiteY0" fmla="*/ 0 h 1276350"/>
              <a:gd name="connsiteX1" fmla="*/ 47625 w 933450"/>
              <a:gd name="connsiteY1" fmla="*/ 209550 h 1276350"/>
              <a:gd name="connsiteX2" fmla="*/ 0 w 933450"/>
              <a:gd name="connsiteY2" fmla="*/ 409575 h 1276350"/>
              <a:gd name="connsiteX3" fmla="*/ 409575 w 933450"/>
              <a:gd name="connsiteY3" fmla="*/ 1276350 h 1276350"/>
              <a:gd name="connsiteX4" fmla="*/ 504825 w 933450"/>
              <a:gd name="connsiteY4" fmla="*/ 1228725 h 1276350"/>
              <a:gd name="connsiteX5" fmla="*/ 876300 w 933450"/>
              <a:gd name="connsiteY5" fmla="*/ 1076325 h 1276350"/>
              <a:gd name="connsiteX6" fmla="*/ 923925 w 933450"/>
              <a:gd name="connsiteY6" fmla="*/ 990600 h 1276350"/>
              <a:gd name="connsiteX7" fmla="*/ 933450 w 933450"/>
              <a:gd name="connsiteY7" fmla="*/ 895350 h 1276350"/>
              <a:gd name="connsiteX8" fmla="*/ 561975 w 933450"/>
              <a:gd name="connsiteY8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3450" h="1276350">
                <a:moveTo>
                  <a:pt x="561975" y="0"/>
                </a:moveTo>
                <a:lnTo>
                  <a:pt x="47625" y="209550"/>
                </a:lnTo>
                <a:lnTo>
                  <a:pt x="0" y="409575"/>
                </a:lnTo>
                <a:lnTo>
                  <a:pt x="409575" y="1276350"/>
                </a:lnTo>
                <a:lnTo>
                  <a:pt x="504825" y="1228725"/>
                </a:lnTo>
                <a:lnTo>
                  <a:pt x="876300" y="1076325"/>
                </a:lnTo>
                <a:cubicBezTo>
                  <a:pt x="916408" y="996109"/>
                  <a:pt x="894320" y="1020205"/>
                  <a:pt x="923925" y="990600"/>
                </a:cubicBezTo>
                <a:lnTo>
                  <a:pt x="933450" y="895350"/>
                </a:lnTo>
                <a:lnTo>
                  <a:pt x="561975" y="0"/>
                </a:lnTo>
                <a:close/>
              </a:path>
            </a:pathLst>
          </a:custGeom>
          <a:solidFill>
            <a:srgbClr val="00B0F0">
              <a:alpha val="45882"/>
            </a:srgbClr>
          </a:soli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lewo 10"/>
          <p:cNvSpPr/>
          <p:nvPr/>
        </p:nvSpPr>
        <p:spPr>
          <a:xfrm>
            <a:off x="4943475" y="5514975"/>
            <a:ext cx="3636645" cy="177165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 w lewo 12"/>
          <p:cNvSpPr/>
          <p:nvPr/>
        </p:nvSpPr>
        <p:spPr>
          <a:xfrm>
            <a:off x="4943474" y="3667125"/>
            <a:ext cx="3636645" cy="16764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Strzałka w lewo 14"/>
          <p:cNvSpPr/>
          <p:nvPr/>
        </p:nvSpPr>
        <p:spPr>
          <a:xfrm>
            <a:off x="4276726" y="2581275"/>
            <a:ext cx="4322444" cy="13906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200" y="288924"/>
            <a:ext cx="11315700" cy="6327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Zintegrowane Centrum Przesiadkowe w Stargardzie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Ustalenia Miejscowego Planu Zagospodarowania Przestrzennego</a:t>
            </a:r>
          </a:p>
          <a:p>
            <a:pPr marL="0" indent="0" algn="ctr">
              <a:buNone/>
            </a:pPr>
            <a:endParaRPr lang="pl-PL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4907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84200" y="288924"/>
            <a:ext cx="11315700" cy="6327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Rozwiązania projektowe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  <a:p>
            <a:r>
              <a:rPr lang="pl-PL" sz="2400" dirty="0"/>
              <a:t>skrzyżowania o ruchu okrężnym na skrzyżowaniu Szczecińska – Towarowa - Bema</a:t>
            </a:r>
          </a:p>
          <a:p>
            <a:r>
              <a:rPr lang="pl-PL" sz="2400" dirty="0"/>
              <a:t>przebudowa ulicy Towarowej na dwukierunkową na całej długości</a:t>
            </a:r>
          </a:p>
          <a:p>
            <a:r>
              <a:rPr lang="pl-PL" sz="2400" dirty="0"/>
              <a:t>budowa dworca autobusowego z 8 peronami o długości 20m oraz zatoką postojową dla autobusów oczekujących o długości 40m</a:t>
            </a:r>
          </a:p>
          <a:p>
            <a:r>
              <a:rPr lang="pl-PL" sz="2400" dirty="0"/>
              <a:t>budowa zadaszonego parkingu </a:t>
            </a:r>
            <a:r>
              <a:rPr lang="pl-PL" sz="2400" dirty="0" err="1"/>
              <a:t>Bike&amp;Ride</a:t>
            </a:r>
            <a:endParaRPr lang="pl-PL" sz="2400" dirty="0"/>
          </a:p>
          <a:p>
            <a:r>
              <a:rPr lang="pl-PL" sz="2400" dirty="0"/>
              <a:t>budowa parkingu na 50 miejsc w tym 3 miejsca dla osób niepełnosprawnych</a:t>
            </a:r>
          </a:p>
          <a:p>
            <a:r>
              <a:rPr lang="pl-PL" sz="2400" dirty="0"/>
              <a:t>budowa dróg rowerowych na ulicy Towarowej i na przebudowywanym skrzyżowaniu</a:t>
            </a:r>
          </a:p>
          <a:p>
            <a:r>
              <a:rPr lang="pl-PL" sz="2400" dirty="0"/>
              <a:t>podstawowy układ drogowy z ograniczeniem prędkości 50/60 km/h, Centrum Przesiadkowe „strefa 30”</a:t>
            </a:r>
          </a:p>
          <a:p>
            <a:r>
              <a:rPr lang="pl-PL" sz="2400" dirty="0"/>
              <a:t>przebudowa ciągów pieszych</a:t>
            </a:r>
          </a:p>
        </p:txBody>
      </p:sp>
    </p:spTree>
    <p:extLst>
      <p:ext uri="{BB962C8B-B14F-4D97-AF65-F5344CB8AC3E}">
        <p14:creationId xmlns:p14="http://schemas.microsoft.com/office/powerpoint/2010/main" val="393091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9187" y="110543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WIZUALIZACJE </a:t>
            </a:r>
          </a:p>
          <a:p>
            <a:pPr marL="0" indent="0" algn="ctr">
              <a:buNone/>
            </a:pPr>
            <a:r>
              <a:rPr lang="pl-PL" dirty="0"/>
              <a:t>ROZWIAZAŃ PROJEKTOWYCH</a:t>
            </a:r>
          </a:p>
        </p:txBody>
      </p:sp>
    </p:spTree>
    <p:extLst>
      <p:ext uri="{BB962C8B-B14F-4D97-AF65-F5344CB8AC3E}">
        <p14:creationId xmlns:p14="http://schemas.microsoft.com/office/powerpoint/2010/main" val="1109513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152</Words>
  <Application>Microsoft Office PowerPoint</Application>
  <PresentationFormat>Panoramiczny</PresentationFormat>
  <Paragraphs>95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Myriad Pro Black</vt:lpstr>
      <vt:lpstr>Motyw pakietu Office</vt:lpstr>
      <vt:lpstr>Zintegrowane Centrum Przesiadkowe w Stargardzie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Darek Domaradzki</dc:creator>
  <cp:lastModifiedBy>Zdzisław Rygiel</cp:lastModifiedBy>
  <cp:revision>75</cp:revision>
  <dcterms:created xsi:type="dcterms:W3CDTF">2016-09-15T15:17:32Z</dcterms:created>
  <dcterms:modified xsi:type="dcterms:W3CDTF">2017-08-12T15:49:37Z</dcterms:modified>
</cp:coreProperties>
</file>