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1" r:id="rId3"/>
    <p:sldId id="275" r:id="rId4"/>
    <p:sldId id="273" r:id="rId5"/>
    <p:sldId id="282" r:id="rId6"/>
    <p:sldId id="261" r:id="rId7"/>
    <p:sldId id="262" r:id="rId8"/>
    <p:sldId id="263" r:id="rId9"/>
    <p:sldId id="289" r:id="rId10"/>
    <p:sldId id="276" r:id="rId11"/>
    <p:sldId id="278" r:id="rId12"/>
    <p:sldId id="279" r:id="rId13"/>
    <p:sldId id="277" r:id="rId14"/>
    <p:sldId id="286" r:id="rId15"/>
    <p:sldId id="284" r:id="rId16"/>
    <p:sldId id="287" r:id="rId17"/>
    <p:sldId id="269" r:id="rId18"/>
    <p:sldId id="280" r:id="rId19"/>
    <p:sldId id="281" r:id="rId20"/>
    <p:sldId id="288" r:id="rId21"/>
    <p:sldId id="259" r:id="rId22"/>
    <p:sldId id="264" r:id="rId23"/>
    <p:sldId id="265" r:id="rId24"/>
    <p:sldId id="270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84" autoAdjust="0"/>
  </p:normalViewPr>
  <p:slideViewPr>
    <p:cSldViewPr>
      <p:cViewPr varScale="1">
        <p:scale>
          <a:sx n="96" d="100"/>
          <a:sy n="96" d="100"/>
        </p:scale>
        <p:origin x="-106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34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AB3513-07E2-471A-A186-CC8BF034F8C4}" type="doc">
      <dgm:prSet loTypeId="urn:microsoft.com/office/officeart/2005/8/layout/vList4#3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7C937F56-AF19-4F7B-93BD-1F82834DC47A}">
      <dgm:prSet phldrT="[Texto]"/>
      <dgm:spPr/>
      <dgm:t>
        <a:bodyPr/>
        <a:lstStyle/>
        <a:p>
          <a:r>
            <a:rPr lang="es-ES" dirty="0" smtClean="0"/>
            <a:t> </a:t>
          </a:r>
          <a:r>
            <a:rPr lang="pl-PL" dirty="0" smtClean="0"/>
            <a:t>CENTRALNY SYSTEM ZARZĄDZANIA KOMUNIKACJĄ MIEJSKĄ</a:t>
          </a:r>
          <a:endParaRPr lang="es-ES" dirty="0" smtClean="0"/>
        </a:p>
      </dgm:t>
    </dgm:pt>
    <dgm:pt modelId="{E4DC5FC0-A438-4FFE-AA6E-AAE79F03028E}" type="parTrans" cxnId="{5985FDD3-3817-42F6-95D2-77F74F8475D3}">
      <dgm:prSet/>
      <dgm:spPr/>
      <dgm:t>
        <a:bodyPr/>
        <a:lstStyle/>
        <a:p>
          <a:endParaRPr lang="es-ES"/>
        </a:p>
      </dgm:t>
    </dgm:pt>
    <dgm:pt modelId="{47BAD68C-3702-4897-8859-8C4E07BC6A55}" type="sibTrans" cxnId="{5985FDD3-3817-42F6-95D2-77F74F8475D3}">
      <dgm:prSet/>
      <dgm:spPr/>
      <dgm:t>
        <a:bodyPr/>
        <a:lstStyle/>
        <a:p>
          <a:endParaRPr lang="es-ES"/>
        </a:p>
      </dgm:t>
    </dgm:pt>
    <dgm:pt modelId="{C453194F-06D6-4F70-A4A2-8186BB4B9B1B}">
      <dgm:prSet phldrT="[Texto]"/>
      <dgm:spPr/>
      <dgm:t>
        <a:bodyPr/>
        <a:lstStyle/>
        <a:p>
          <a:r>
            <a:rPr lang="pl-PL" dirty="0" smtClean="0"/>
            <a:t>Projekt etapu II</a:t>
          </a:r>
          <a:endParaRPr lang="es-ES" dirty="0"/>
        </a:p>
      </dgm:t>
    </dgm:pt>
    <dgm:pt modelId="{3F069BA9-92B2-4819-B221-375EAFDFD9DF}" type="parTrans" cxnId="{8C24B527-F93B-4B1C-80C0-8FB3EC67B1B4}">
      <dgm:prSet/>
      <dgm:spPr/>
      <dgm:t>
        <a:bodyPr/>
        <a:lstStyle/>
        <a:p>
          <a:endParaRPr lang="es-ES"/>
        </a:p>
      </dgm:t>
    </dgm:pt>
    <dgm:pt modelId="{8D8193E4-8023-4744-8811-2FB1506575BD}" type="sibTrans" cxnId="{8C24B527-F93B-4B1C-80C0-8FB3EC67B1B4}">
      <dgm:prSet/>
      <dgm:spPr/>
      <dgm:t>
        <a:bodyPr/>
        <a:lstStyle/>
        <a:p>
          <a:endParaRPr lang="es-ES"/>
        </a:p>
      </dgm:t>
    </dgm:pt>
    <dgm:pt modelId="{8C40F047-974B-4B23-8F7B-3079AA459D1D}">
      <dgm:prSet phldrT="[Texto]"/>
      <dgm:spPr/>
      <dgm:t>
        <a:bodyPr/>
        <a:lstStyle/>
        <a:p>
          <a:r>
            <a:rPr lang="es-ES" dirty="0" smtClean="0"/>
            <a:t> </a:t>
          </a:r>
          <a:r>
            <a:rPr lang="pl-PL" dirty="0" smtClean="0"/>
            <a:t>SYSTEM TARYFOWY I BILETOWY</a:t>
          </a:r>
          <a:endParaRPr lang="es-ES" dirty="0"/>
        </a:p>
      </dgm:t>
    </dgm:pt>
    <dgm:pt modelId="{B50981A0-312D-4CB9-ABB4-AD3B095555E9}" type="parTrans" cxnId="{23760D40-2D87-4D91-8547-A77CDE7762C2}">
      <dgm:prSet/>
      <dgm:spPr/>
      <dgm:t>
        <a:bodyPr/>
        <a:lstStyle/>
        <a:p>
          <a:endParaRPr lang="es-ES"/>
        </a:p>
      </dgm:t>
    </dgm:pt>
    <dgm:pt modelId="{D6CF7F55-AB75-464D-87B3-84FC6D0BCC80}" type="sibTrans" cxnId="{23760D40-2D87-4D91-8547-A77CDE7762C2}">
      <dgm:prSet/>
      <dgm:spPr/>
      <dgm:t>
        <a:bodyPr/>
        <a:lstStyle/>
        <a:p>
          <a:endParaRPr lang="es-ES"/>
        </a:p>
      </dgm:t>
    </dgm:pt>
    <dgm:pt modelId="{9632494D-D6F4-498C-9559-A5DB9EFD6A53}">
      <dgm:prSet phldrT="[Texto]"/>
      <dgm:spPr/>
      <dgm:t>
        <a:bodyPr/>
        <a:lstStyle/>
        <a:p>
          <a:r>
            <a:rPr lang="pl-PL" dirty="0" smtClean="0"/>
            <a:t>Elementy systemu biletowego</a:t>
          </a:r>
          <a:endParaRPr lang="es-ES" dirty="0"/>
        </a:p>
      </dgm:t>
    </dgm:pt>
    <dgm:pt modelId="{35AFAFBC-F10C-4AC9-AA9A-E03A4948656C}" type="parTrans" cxnId="{9FB01ADC-7F9F-49DA-9E6C-985CEC79397D}">
      <dgm:prSet/>
      <dgm:spPr/>
      <dgm:t>
        <a:bodyPr/>
        <a:lstStyle/>
        <a:p>
          <a:endParaRPr lang="es-ES"/>
        </a:p>
      </dgm:t>
    </dgm:pt>
    <dgm:pt modelId="{E4CB0029-7DB1-4FA1-90A5-436558629C6D}" type="sibTrans" cxnId="{9FB01ADC-7F9F-49DA-9E6C-985CEC79397D}">
      <dgm:prSet/>
      <dgm:spPr/>
      <dgm:t>
        <a:bodyPr/>
        <a:lstStyle/>
        <a:p>
          <a:endParaRPr lang="es-ES"/>
        </a:p>
      </dgm:t>
    </dgm:pt>
    <dgm:pt modelId="{2522C2DB-979D-42AC-810F-AB6F5F77CEED}">
      <dgm:prSet phldrT="[Texto]"/>
      <dgm:spPr/>
      <dgm:t>
        <a:bodyPr/>
        <a:lstStyle/>
        <a:p>
          <a:r>
            <a:rPr lang="pl-PL" dirty="0" smtClean="0"/>
            <a:t>Zalety systemu taryfowego</a:t>
          </a:r>
          <a:endParaRPr lang="es-ES" dirty="0"/>
        </a:p>
      </dgm:t>
    </dgm:pt>
    <dgm:pt modelId="{552720EE-A026-4260-A23F-7910BF5AD7A7}" type="parTrans" cxnId="{23D2DC83-2DED-4216-B015-2C71108504CD}">
      <dgm:prSet/>
      <dgm:spPr/>
      <dgm:t>
        <a:bodyPr/>
        <a:lstStyle/>
        <a:p>
          <a:endParaRPr lang="es-ES"/>
        </a:p>
      </dgm:t>
    </dgm:pt>
    <dgm:pt modelId="{80C489C6-3DCE-48BD-AB26-942976DA5660}" type="sibTrans" cxnId="{23D2DC83-2DED-4216-B015-2C71108504CD}">
      <dgm:prSet/>
      <dgm:spPr/>
      <dgm:t>
        <a:bodyPr/>
        <a:lstStyle/>
        <a:p>
          <a:endParaRPr lang="es-ES"/>
        </a:p>
      </dgm:t>
    </dgm:pt>
    <dgm:pt modelId="{E9062BD6-19E8-47F8-A63A-9AAEA6FC7026}">
      <dgm:prSet phldrT="[Texto]" custT="1"/>
      <dgm:spPr/>
      <dgm:t>
        <a:bodyPr/>
        <a:lstStyle/>
        <a:p>
          <a:r>
            <a:rPr lang="pl-PL" sz="1800" dirty="0" smtClean="0"/>
            <a:t>PRZYKŁAD WDROŻENIA ZINTEGROWANEGO METROPOLITALNEGO SYSTEMU BILETOWEGO</a:t>
          </a:r>
        </a:p>
        <a:p>
          <a:r>
            <a:rPr lang="pl-PL" sz="1400" dirty="0" smtClean="0"/>
            <a:t> </a:t>
          </a:r>
          <a:endParaRPr lang="es-ES" sz="1400" dirty="0"/>
        </a:p>
      </dgm:t>
    </dgm:pt>
    <dgm:pt modelId="{BF5113C4-0039-48D5-AC22-7E1588828A84}" type="parTrans" cxnId="{C6D4804F-3320-4A54-B0B5-50D0C9F7A6D9}">
      <dgm:prSet/>
      <dgm:spPr/>
      <dgm:t>
        <a:bodyPr/>
        <a:lstStyle/>
        <a:p>
          <a:endParaRPr lang="es-ES"/>
        </a:p>
      </dgm:t>
    </dgm:pt>
    <dgm:pt modelId="{EE478734-016D-4421-BD82-D05C5B574FA7}" type="sibTrans" cxnId="{C6D4804F-3320-4A54-B0B5-50D0C9F7A6D9}">
      <dgm:prSet/>
      <dgm:spPr/>
      <dgm:t>
        <a:bodyPr/>
        <a:lstStyle/>
        <a:p>
          <a:endParaRPr lang="es-ES"/>
        </a:p>
      </dgm:t>
    </dgm:pt>
    <dgm:pt modelId="{25889CB1-9963-4FD8-BB69-06F007AA2CFA}">
      <dgm:prSet phldrT="[Texto]"/>
      <dgm:spPr/>
      <dgm:t>
        <a:bodyPr/>
        <a:lstStyle/>
        <a:p>
          <a:endParaRPr lang="es-ES" sz="1100" dirty="0"/>
        </a:p>
      </dgm:t>
    </dgm:pt>
    <dgm:pt modelId="{CD204E1E-B11F-42AB-8D35-4D49677FF643}" type="parTrans" cxnId="{7CE1A9CD-E05C-4119-A43D-CC5A34D98851}">
      <dgm:prSet/>
      <dgm:spPr/>
      <dgm:t>
        <a:bodyPr/>
        <a:lstStyle/>
        <a:p>
          <a:endParaRPr lang="es-ES"/>
        </a:p>
      </dgm:t>
    </dgm:pt>
    <dgm:pt modelId="{DBA90A9F-9BBF-49DB-AD07-98594074DA29}" type="sibTrans" cxnId="{7CE1A9CD-E05C-4119-A43D-CC5A34D98851}">
      <dgm:prSet/>
      <dgm:spPr/>
      <dgm:t>
        <a:bodyPr/>
        <a:lstStyle/>
        <a:p>
          <a:endParaRPr lang="es-ES"/>
        </a:p>
      </dgm:t>
    </dgm:pt>
    <dgm:pt modelId="{BD468A82-C9B4-44A1-ACE7-466DA9C6A15B}">
      <dgm:prSet phldrT="[Texto]"/>
      <dgm:spPr/>
      <dgm:t>
        <a:bodyPr/>
        <a:lstStyle/>
        <a:p>
          <a:r>
            <a:rPr lang="pl-PL" dirty="0" smtClean="0"/>
            <a:t>Konfiguracja i elastyczność taryf</a:t>
          </a:r>
          <a:endParaRPr lang="es-ES" dirty="0"/>
        </a:p>
      </dgm:t>
    </dgm:pt>
    <dgm:pt modelId="{88A7D3C7-F7C5-40FE-B645-3BCC55F8B870}" type="parTrans" cxnId="{26D3D6D8-1F8C-4251-BC1B-A92712CB98FF}">
      <dgm:prSet/>
      <dgm:spPr/>
      <dgm:t>
        <a:bodyPr/>
        <a:lstStyle/>
        <a:p>
          <a:endParaRPr lang="es-ES"/>
        </a:p>
      </dgm:t>
    </dgm:pt>
    <dgm:pt modelId="{29F1D8C0-EE64-4A7C-B499-388AA98311D1}" type="sibTrans" cxnId="{26D3D6D8-1F8C-4251-BC1B-A92712CB98FF}">
      <dgm:prSet/>
      <dgm:spPr/>
      <dgm:t>
        <a:bodyPr/>
        <a:lstStyle/>
        <a:p>
          <a:endParaRPr lang="es-ES"/>
        </a:p>
      </dgm:t>
    </dgm:pt>
    <dgm:pt modelId="{345490C1-51A8-473E-A248-480D7D7529DD}">
      <dgm:prSet phldrT="[Texto]"/>
      <dgm:spPr/>
      <dgm:t>
        <a:bodyPr/>
        <a:lstStyle/>
        <a:p>
          <a:r>
            <a:rPr lang="pl-PL" dirty="0" smtClean="0"/>
            <a:t>Wdrożenie etapu I</a:t>
          </a:r>
          <a:endParaRPr lang="es-ES" dirty="0"/>
        </a:p>
      </dgm:t>
    </dgm:pt>
    <dgm:pt modelId="{8A9786EF-F27F-4343-ACCC-626801472F40}" type="parTrans" cxnId="{BFE14921-AE48-4139-9B69-8570772C3D50}">
      <dgm:prSet/>
      <dgm:spPr/>
      <dgm:t>
        <a:bodyPr/>
        <a:lstStyle/>
        <a:p>
          <a:endParaRPr lang="es-ES"/>
        </a:p>
      </dgm:t>
    </dgm:pt>
    <dgm:pt modelId="{7A041EAD-1727-4D17-9C50-E836B9D6488A}" type="sibTrans" cxnId="{BFE14921-AE48-4139-9B69-8570772C3D50}">
      <dgm:prSet/>
      <dgm:spPr/>
      <dgm:t>
        <a:bodyPr/>
        <a:lstStyle/>
        <a:p>
          <a:endParaRPr lang="es-ES"/>
        </a:p>
      </dgm:t>
    </dgm:pt>
    <dgm:pt modelId="{57C73EA8-80DD-461A-A966-91C1BE52A274}">
      <dgm:prSet phldrT="[Texto]"/>
      <dgm:spPr/>
      <dgm:t>
        <a:bodyPr/>
        <a:lstStyle/>
        <a:p>
          <a:r>
            <a:rPr lang="pl-PL" dirty="0" smtClean="0"/>
            <a:t>Szczecińska Karta Aglomeracyjna</a:t>
          </a:r>
          <a:endParaRPr lang="es-ES" dirty="0"/>
        </a:p>
      </dgm:t>
    </dgm:pt>
    <dgm:pt modelId="{E76439FB-F0DB-41B4-A34B-E565272DB5DE}" type="parTrans" cxnId="{878330CC-68E0-49AE-B7F4-BDB20234A1EA}">
      <dgm:prSet/>
      <dgm:spPr/>
      <dgm:t>
        <a:bodyPr/>
        <a:lstStyle/>
        <a:p>
          <a:endParaRPr lang="en-US"/>
        </a:p>
      </dgm:t>
    </dgm:pt>
    <dgm:pt modelId="{9F241BC9-F2FD-4365-A866-A7ED800EB980}" type="sibTrans" cxnId="{878330CC-68E0-49AE-B7F4-BDB20234A1EA}">
      <dgm:prSet/>
      <dgm:spPr/>
      <dgm:t>
        <a:bodyPr/>
        <a:lstStyle/>
        <a:p>
          <a:endParaRPr lang="en-US"/>
        </a:p>
      </dgm:t>
    </dgm:pt>
    <dgm:pt modelId="{F8B1A881-BFB1-4C1D-8E71-6A9A27701D15}" type="pres">
      <dgm:prSet presAssocID="{DAAB3513-07E2-471A-A186-CC8BF034F8C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6FD6B0-8866-446E-A424-74B295E59F33}" type="pres">
      <dgm:prSet presAssocID="{7C937F56-AF19-4F7B-93BD-1F82834DC47A}" presName="comp" presStyleCnt="0"/>
      <dgm:spPr/>
    </dgm:pt>
    <dgm:pt modelId="{BD2E2FA6-7620-4C35-A682-40572F98C6D7}" type="pres">
      <dgm:prSet presAssocID="{7C937F56-AF19-4F7B-93BD-1F82834DC47A}" presName="box" presStyleLbl="node1" presStyleIdx="0" presStyleCnt="3" custLinFactNeighborX="393"/>
      <dgm:spPr/>
      <dgm:t>
        <a:bodyPr/>
        <a:lstStyle/>
        <a:p>
          <a:endParaRPr lang="es-ES"/>
        </a:p>
      </dgm:t>
    </dgm:pt>
    <dgm:pt modelId="{F3327A41-3B0C-4985-8134-F3913878C903}" type="pres">
      <dgm:prSet presAssocID="{7C937F56-AF19-4F7B-93BD-1F82834DC47A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73A6AFE-5624-4763-9DF0-9B11652471F4}" type="pres">
      <dgm:prSet presAssocID="{7C937F56-AF19-4F7B-93BD-1F82834DC47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EC5358-ADC7-446F-A004-4C549838420A}" type="pres">
      <dgm:prSet presAssocID="{47BAD68C-3702-4897-8859-8C4E07BC6A55}" presName="spacer" presStyleCnt="0"/>
      <dgm:spPr/>
    </dgm:pt>
    <dgm:pt modelId="{AA660664-3BAC-4731-8B94-45F0DE0502FB}" type="pres">
      <dgm:prSet presAssocID="{8C40F047-974B-4B23-8F7B-3079AA459D1D}" presName="comp" presStyleCnt="0"/>
      <dgm:spPr/>
    </dgm:pt>
    <dgm:pt modelId="{7D1F7FFC-3B2C-44B8-A14D-525B786A8506}" type="pres">
      <dgm:prSet presAssocID="{8C40F047-974B-4B23-8F7B-3079AA459D1D}" presName="box" presStyleLbl="node1" presStyleIdx="1" presStyleCnt="3" custScaleY="110139"/>
      <dgm:spPr/>
      <dgm:t>
        <a:bodyPr/>
        <a:lstStyle/>
        <a:p>
          <a:endParaRPr lang="es-ES"/>
        </a:p>
      </dgm:t>
    </dgm:pt>
    <dgm:pt modelId="{CF33ABB0-BCB3-4965-B95F-3BD8BC837B9B}" type="pres">
      <dgm:prSet presAssocID="{8C40F047-974B-4B23-8F7B-3079AA459D1D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E6C1E55-1D7F-40B2-A92C-3AFDD777E69A}" type="pres">
      <dgm:prSet presAssocID="{8C40F047-974B-4B23-8F7B-3079AA459D1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45F4B5-A7CD-41C5-BD70-BB4DB5B45D5B}" type="pres">
      <dgm:prSet presAssocID="{D6CF7F55-AB75-464D-87B3-84FC6D0BCC80}" presName="spacer" presStyleCnt="0"/>
      <dgm:spPr/>
    </dgm:pt>
    <dgm:pt modelId="{D9C7FF01-4DF3-4EA2-93D5-BBB171CB5C21}" type="pres">
      <dgm:prSet presAssocID="{E9062BD6-19E8-47F8-A63A-9AAEA6FC7026}" presName="comp" presStyleCnt="0"/>
      <dgm:spPr/>
    </dgm:pt>
    <dgm:pt modelId="{C1A08AF5-4DC4-4A81-8083-13C869C47E48}" type="pres">
      <dgm:prSet presAssocID="{E9062BD6-19E8-47F8-A63A-9AAEA6FC7026}" presName="box" presStyleLbl="node1" presStyleIdx="2" presStyleCnt="3"/>
      <dgm:spPr/>
      <dgm:t>
        <a:bodyPr/>
        <a:lstStyle/>
        <a:p>
          <a:endParaRPr lang="es-ES"/>
        </a:p>
      </dgm:t>
    </dgm:pt>
    <dgm:pt modelId="{812D82E7-AD3C-4DCD-A709-E98DEEAF6F52}" type="pres">
      <dgm:prSet presAssocID="{E9062BD6-19E8-47F8-A63A-9AAEA6FC7026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424BA30-834D-4750-8E1C-00F0DCE50E25}" type="pres">
      <dgm:prSet presAssocID="{E9062BD6-19E8-47F8-A63A-9AAEA6FC702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B01ADC-7F9F-49DA-9E6C-985CEC79397D}" srcId="{8C40F047-974B-4B23-8F7B-3079AA459D1D}" destId="{9632494D-D6F4-498C-9559-A5DB9EFD6A53}" srcOrd="0" destOrd="0" parTransId="{35AFAFBC-F10C-4AC9-AA9A-E03A4948656C}" sibTransId="{E4CB0029-7DB1-4FA1-90A5-436558629C6D}"/>
    <dgm:cxn modelId="{00BAF076-4DFD-4BBF-BD68-D04FF4C4008E}" type="presOf" srcId="{BD468A82-C9B4-44A1-ACE7-466DA9C6A15B}" destId="{7D1F7FFC-3B2C-44B8-A14D-525B786A8506}" srcOrd="0" destOrd="2" presId="urn:microsoft.com/office/officeart/2005/8/layout/vList4#3"/>
    <dgm:cxn modelId="{4B7A3F9F-48EB-4D44-AD00-2596211535BE}" type="presOf" srcId="{57C73EA8-80DD-461A-A966-91C1BE52A274}" destId="{7D1F7FFC-3B2C-44B8-A14D-525B786A8506}" srcOrd="0" destOrd="4" presId="urn:microsoft.com/office/officeart/2005/8/layout/vList4#3"/>
    <dgm:cxn modelId="{2E751F83-3211-489D-942F-1AE369AAAD0E}" type="presOf" srcId="{9632494D-D6F4-498C-9559-A5DB9EFD6A53}" destId="{8E6C1E55-1D7F-40B2-A92C-3AFDD777E69A}" srcOrd="1" destOrd="1" presId="urn:microsoft.com/office/officeart/2005/8/layout/vList4#3"/>
    <dgm:cxn modelId="{61C96659-A387-4C94-A175-C2E3AEE04768}" type="presOf" srcId="{8C40F047-974B-4B23-8F7B-3079AA459D1D}" destId="{7D1F7FFC-3B2C-44B8-A14D-525B786A8506}" srcOrd="0" destOrd="0" presId="urn:microsoft.com/office/officeart/2005/8/layout/vList4#3"/>
    <dgm:cxn modelId="{0258287C-B3F9-4BF8-B5A8-C4229E83ED60}" type="presOf" srcId="{2522C2DB-979D-42AC-810F-AB6F5F77CEED}" destId="{7D1F7FFC-3B2C-44B8-A14D-525B786A8506}" srcOrd="0" destOrd="3" presId="urn:microsoft.com/office/officeart/2005/8/layout/vList4#3"/>
    <dgm:cxn modelId="{23760D40-2D87-4D91-8547-A77CDE7762C2}" srcId="{DAAB3513-07E2-471A-A186-CC8BF034F8C4}" destId="{8C40F047-974B-4B23-8F7B-3079AA459D1D}" srcOrd="1" destOrd="0" parTransId="{B50981A0-312D-4CB9-ABB4-AD3B095555E9}" sibTransId="{D6CF7F55-AB75-464D-87B3-84FC6D0BCC80}"/>
    <dgm:cxn modelId="{8F7D34A0-E692-4E08-96E5-771C64D868AB}" type="presOf" srcId="{7C937F56-AF19-4F7B-93BD-1F82834DC47A}" destId="{BD2E2FA6-7620-4C35-A682-40572F98C6D7}" srcOrd="0" destOrd="0" presId="urn:microsoft.com/office/officeart/2005/8/layout/vList4#3"/>
    <dgm:cxn modelId="{098707C8-1D41-48ED-8BD7-3FFEC0C2C8B0}" type="presOf" srcId="{E9062BD6-19E8-47F8-A63A-9AAEA6FC7026}" destId="{9424BA30-834D-4750-8E1C-00F0DCE50E25}" srcOrd="1" destOrd="0" presId="urn:microsoft.com/office/officeart/2005/8/layout/vList4#3"/>
    <dgm:cxn modelId="{754C0DAB-60D5-4EC0-A236-E4265C4F6A99}" type="presOf" srcId="{25889CB1-9963-4FD8-BB69-06F007AA2CFA}" destId="{C1A08AF5-4DC4-4A81-8083-13C869C47E48}" srcOrd="0" destOrd="1" presId="urn:microsoft.com/office/officeart/2005/8/layout/vList4#3"/>
    <dgm:cxn modelId="{10A37FE5-60E2-4B5D-A4C3-9C89DF240673}" type="presOf" srcId="{9632494D-D6F4-498C-9559-A5DB9EFD6A53}" destId="{7D1F7FFC-3B2C-44B8-A14D-525B786A8506}" srcOrd="0" destOrd="1" presId="urn:microsoft.com/office/officeart/2005/8/layout/vList4#3"/>
    <dgm:cxn modelId="{7CE1A9CD-E05C-4119-A43D-CC5A34D98851}" srcId="{E9062BD6-19E8-47F8-A63A-9AAEA6FC7026}" destId="{25889CB1-9963-4FD8-BB69-06F007AA2CFA}" srcOrd="0" destOrd="0" parTransId="{CD204E1E-B11F-42AB-8D35-4D49677FF643}" sibTransId="{DBA90A9F-9BBF-49DB-AD07-98594074DA29}"/>
    <dgm:cxn modelId="{C6D4804F-3320-4A54-B0B5-50D0C9F7A6D9}" srcId="{DAAB3513-07E2-471A-A186-CC8BF034F8C4}" destId="{E9062BD6-19E8-47F8-A63A-9AAEA6FC7026}" srcOrd="2" destOrd="0" parTransId="{BF5113C4-0039-48D5-AC22-7E1588828A84}" sibTransId="{EE478734-016D-4421-BD82-D05C5B574FA7}"/>
    <dgm:cxn modelId="{3D489C2B-BB03-4425-B9D2-8ABA769FCB31}" type="presOf" srcId="{57C73EA8-80DD-461A-A966-91C1BE52A274}" destId="{8E6C1E55-1D7F-40B2-A92C-3AFDD777E69A}" srcOrd="1" destOrd="4" presId="urn:microsoft.com/office/officeart/2005/8/layout/vList4#3"/>
    <dgm:cxn modelId="{80420561-4755-45D5-8DDF-75D360DA0F2C}" type="presOf" srcId="{8C40F047-974B-4B23-8F7B-3079AA459D1D}" destId="{8E6C1E55-1D7F-40B2-A92C-3AFDD777E69A}" srcOrd="1" destOrd="0" presId="urn:microsoft.com/office/officeart/2005/8/layout/vList4#3"/>
    <dgm:cxn modelId="{8C24B527-F93B-4B1C-80C0-8FB3EC67B1B4}" srcId="{7C937F56-AF19-4F7B-93BD-1F82834DC47A}" destId="{C453194F-06D6-4F70-A4A2-8186BB4B9B1B}" srcOrd="1" destOrd="0" parTransId="{3F069BA9-92B2-4819-B221-375EAFDFD9DF}" sibTransId="{8D8193E4-8023-4744-8811-2FB1506575BD}"/>
    <dgm:cxn modelId="{B93087B3-CF22-49AA-9523-BB0F585FAB22}" type="presOf" srcId="{7C937F56-AF19-4F7B-93BD-1F82834DC47A}" destId="{373A6AFE-5624-4763-9DF0-9B11652471F4}" srcOrd="1" destOrd="0" presId="urn:microsoft.com/office/officeart/2005/8/layout/vList4#3"/>
    <dgm:cxn modelId="{BEA15B93-762F-4373-B9CD-C062499B0079}" type="presOf" srcId="{25889CB1-9963-4FD8-BB69-06F007AA2CFA}" destId="{9424BA30-834D-4750-8E1C-00F0DCE50E25}" srcOrd="1" destOrd="1" presId="urn:microsoft.com/office/officeart/2005/8/layout/vList4#3"/>
    <dgm:cxn modelId="{9AA415B4-2B03-4DC6-BC8C-8A14F58807B9}" type="presOf" srcId="{C453194F-06D6-4F70-A4A2-8186BB4B9B1B}" destId="{373A6AFE-5624-4763-9DF0-9B11652471F4}" srcOrd="1" destOrd="2" presId="urn:microsoft.com/office/officeart/2005/8/layout/vList4#3"/>
    <dgm:cxn modelId="{E4A68CE7-A62B-418D-BE03-3208C145A112}" type="presOf" srcId="{C453194F-06D6-4F70-A4A2-8186BB4B9B1B}" destId="{BD2E2FA6-7620-4C35-A682-40572F98C6D7}" srcOrd="0" destOrd="2" presId="urn:microsoft.com/office/officeart/2005/8/layout/vList4#3"/>
    <dgm:cxn modelId="{C6B157B8-67B9-4EAC-B3D1-5C54D9A28E23}" type="presOf" srcId="{2522C2DB-979D-42AC-810F-AB6F5F77CEED}" destId="{8E6C1E55-1D7F-40B2-A92C-3AFDD777E69A}" srcOrd="1" destOrd="3" presId="urn:microsoft.com/office/officeart/2005/8/layout/vList4#3"/>
    <dgm:cxn modelId="{3D6436EE-5BAE-44A8-A249-CAA0FCEF0D16}" type="presOf" srcId="{E9062BD6-19E8-47F8-A63A-9AAEA6FC7026}" destId="{C1A08AF5-4DC4-4A81-8083-13C869C47E48}" srcOrd="0" destOrd="0" presId="urn:microsoft.com/office/officeart/2005/8/layout/vList4#3"/>
    <dgm:cxn modelId="{23D2DC83-2DED-4216-B015-2C71108504CD}" srcId="{8C40F047-974B-4B23-8F7B-3079AA459D1D}" destId="{2522C2DB-979D-42AC-810F-AB6F5F77CEED}" srcOrd="2" destOrd="0" parTransId="{552720EE-A026-4260-A23F-7910BF5AD7A7}" sibTransId="{80C489C6-3DCE-48BD-AB26-942976DA5660}"/>
    <dgm:cxn modelId="{E4C41288-A27B-456B-9417-F8FBD10B0CB9}" type="presOf" srcId="{DAAB3513-07E2-471A-A186-CC8BF034F8C4}" destId="{F8B1A881-BFB1-4C1D-8E71-6A9A27701D15}" srcOrd="0" destOrd="0" presId="urn:microsoft.com/office/officeart/2005/8/layout/vList4#3"/>
    <dgm:cxn modelId="{E8F7438E-8C2D-48E9-8639-0DCBC2CE8ACA}" type="presOf" srcId="{345490C1-51A8-473E-A248-480D7D7529DD}" destId="{BD2E2FA6-7620-4C35-A682-40572F98C6D7}" srcOrd="0" destOrd="1" presId="urn:microsoft.com/office/officeart/2005/8/layout/vList4#3"/>
    <dgm:cxn modelId="{9DB62758-F976-4CD8-B48D-6E7F9959CF2C}" type="presOf" srcId="{BD468A82-C9B4-44A1-ACE7-466DA9C6A15B}" destId="{8E6C1E55-1D7F-40B2-A92C-3AFDD777E69A}" srcOrd="1" destOrd="2" presId="urn:microsoft.com/office/officeart/2005/8/layout/vList4#3"/>
    <dgm:cxn modelId="{878330CC-68E0-49AE-B7F4-BDB20234A1EA}" srcId="{8C40F047-974B-4B23-8F7B-3079AA459D1D}" destId="{57C73EA8-80DD-461A-A966-91C1BE52A274}" srcOrd="3" destOrd="0" parTransId="{E76439FB-F0DB-41B4-A34B-E565272DB5DE}" sibTransId="{9F241BC9-F2FD-4365-A866-A7ED800EB980}"/>
    <dgm:cxn modelId="{BFE14921-AE48-4139-9B69-8570772C3D50}" srcId="{7C937F56-AF19-4F7B-93BD-1F82834DC47A}" destId="{345490C1-51A8-473E-A248-480D7D7529DD}" srcOrd="0" destOrd="0" parTransId="{8A9786EF-F27F-4343-ACCC-626801472F40}" sibTransId="{7A041EAD-1727-4D17-9C50-E836B9D6488A}"/>
    <dgm:cxn modelId="{26D3D6D8-1F8C-4251-BC1B-A92712CB98FF}" srcId="{8C40F047-974B-4B23-8F7B-3079AA459D1D}" destId="{BD468A82-C9B4-44A1-ACE7-466DA9C6A15B}" srcOrd="1" destOrd="0" parTransId="{88A7D3C7-F7C5-40FE-B645-3BCC55F8B870}" sibTransId="{29F1D8C0-EE64-4A7C-B499-388AA98311D1}"/>
    <dgm:cxn modelId="{ED46C3FE-C7B6-4B74-ADC2-88DA0BB3F938}" type="presOf" srcId="{345490C1-51A8-473E-A248-480D7D7529DD}" destId="{373A6AFE-5624-4763-9DF0-9B11652471F4}" srcOrd="1" destOrd="1" presId="urn:microsoft.com/office/officeart/2005/8/layout/vList4#3"/>
    <dgm:cxn modelId="{5985FDD3-3817-42F6-95D2-77F74F8475D3}" srcId="{DAAB3513-07E2-471A-A186-CC8BF034F8C4}" destId="{7C937F56-AF19-4F7B-93BD-1F82834DC47A}" srcOrd="0" destOrd="0" parTransId="{E4DC5FC0-A438-4FFE-AA6E-AAE79F03028E}" sibTransId="{47BAD68C-3702-4897-8859-8C4E07BC6A55}"/>
    <dgm:cxn modelId="{C97E3282-5470-41D2-BA6C-0F15A3286691}" type="presParOf" srcId="{F8B1A881-BFB1-4C1D-8E71-6A9A27701D15}" destId="{646FD6B0-8866-446E-A424-74B295E59F33}" srcOrd="0" destOrd="0" presId="urn:microsoft.com/office/officeart/2005/8/layout/vList4#3"/>
    <dgm:cxn modelId="{4A42D75C-470C-48D6-B413-55468E9DA844}" type="presParOf" srcId="{646FD6B0-8866-446E-A424-74B295E59F33}" destId="{BD2E2FA6-7620-4C35-A682-40572F98C6D7}" srcOrd="0" destOrd="0" presId="urn:microsoft.com/office/officeart/2005/8/layout/vList4#3"/>
    <dgm:cxn modelId="{28FFC875-C3E3-4163-A6C2-1DEAB6EAC79E}" type="presParOf" srcId="{646FD6B0-8866-446E-A424-74B295E59F33}" destId="{F3327A41-3B0C-4985-8134-F3913878C903}" srcOrd="1" destOrd="0" presId="urn:microsoft.com/office/officeart/2005/8/layout/vList4#3"/>
    <dgm:cxn modelId="{16CDFCE6-0C10-4867-BDE8-B54DCF377C9F}" type="presParOf" srcId="{646FD6B0-8866-446E-A424-74B295E59F33}" destId="{373A6AFE-5624-4763-9DF0-9B11652471F4}" srcOrd="2" destOrd="0" presId="urn:microsoft.com/office/officeart/2005/8/layout/vList4#3"/>
    <dgm:cxn modelId="{AD01CA98-5721-442E-B79A-E5FE145FEC38}" type="presParOf" srcId="{F8B1A881-BFB1-4C1D-8E71-6A9A27701D15}" destId="{34EC5358-ADC7-446F-A004-4C549838420A}" srcOrd="1" destOrd="0" presId="urn:microsoft.com/office/officeart/2005/8/layout/vList4#3"/>
    <dgm:cxn modelId="{83494C11-19BD-45C1-A1B2-695E3DF22AF9}" type="presParOf" srcId="{F8B1A881-BFB1-4C1D-8E71-6A9A27701D15}" destId="{AA660664-3BAC-4731-8B94-45F0DE0502FB}" srcOrd="2" destOrd="0" presId="urn:microsoft.com/office/officeart/2005/8/layout/vList4#3"/>
    <dgm:cxn modelId="{1C7980A3-B92A-4AD1-8408-0AA5A28832AD}" type="presParOf" srcId="{AA660664-3BAC-4731-8B94-45F0DE0502FB}" destId="{7D1F7FFC-3B2C-44B8-A14D-525B786A8506}" srcOrd="0" destOrd="0" presId="urn:microsoft.com/office/officeart/2005/8/layout/vList4#3"/>
    <dgm:cxn modelId="{348EAAAD-E040-413A-A12B-86973A8642C1}" type="presParOf" srcId="{AA660664-3BAC-4731-8B94-45F0DE0502FB}" destId="{CF33ABB0-BCB3-4965-B95F-3BD8BC837B9B}" srcOrd="1" destOrd="0" presId="urn:microsoft.com/office/officeart/2005/8/layout/vList4#3"/>
    <dgm:cxn modelId="{03E98DFC-9CC1-44EB-ADB1-D6AA9C3984D4}" type="presParOf" srcId="{AA660664-3BAC-4731-8B94-45F0DE0502FB}" destId="{8E6C1E55-1D7F-40B2-A92C-3AFDD777E69A}" srcOrd="2" destOrd="0" presId="urn:microsoft.com/office/officeart/2005/8/layout/vList4#3"/>
    <dgm:cxn modelId="{5E1A8836-8D80-45EC-A318-4EEAC090ABF6}" type="presParOf" srcId="{F8B1A881-BFB1-4C1D-8E71-6A9A27701D15}" destId="{1E45F4B5-A7CD-41C5-BD70-BB4DB5B45D5B}" srcOrd="3" destOrd="0" presId="urn:microsoft.com/office/officeart/2005/8/layout/vList4#3"/>
    <dgm:cxn modelId="{7DECBD7E-46B1-4FFA-BA57-E18D9951D280}" type="presParOf" srcId="{F8B1A881-BFB1-4C1D-8E71-6A9A27701D15}" destId="{D9C7FF01-4DF3-4EA2-93D5-BBB171CB5C21}" srcOrd="4" destOrd="0" presId="urn:microsoft.com/office/officeart/2005/8/layout/vList4#3"/>
    <dgm:cxn modelId="{12E4CDE9-C7EA-4691-99EF-0DAAFF29D712}" type="presParOf" srcId="{D9C7FF01-4DF3-4EA2-93D5-BBB171CB5C21}" destId="{C1A08AF5-4DC4-4A81-8083-13C869C47E48}" srcOrd="0" destOrd="0" presId="urn:microsoft.com/office/officeart/2005/8/layout/vList4#3"/>
    <dgm:cxn modelId="{DA5C2DFE-3CA5-46CA-8888-6CC6FF1026A4}" type="presParOf" srcId="{D9C7FF01-4DF3-4EA2-93D5-BBB171CB5C21}" destId="{812D82E7-AD3C-4DCD-A709-E98DEEAF6F52}" srcOrd="1" destOrd="0" presId="urn:microsoft.com/office/officeart/2005/8/layout/vList4#3"/>
    <dgm:cxn modelId="{BD2C4616-BB6D-4AF8-BEF0-E710F2B4DDDF}" type="presParOf" srcId="{D9C7FF01-4DF3-4EA2-93D5-BBB171CB5C21}" destId="{9424BA30-834D-4750-8E1C-00F0DCE50E25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22520B-5A9A-4E5E-AFD8-2B81D8849E13}" type="doc">
      <dgm:prSet loTypeId="urn:microsoft.com/office/officeart/2005/8/layout/process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E858A6-3CA8-4528-98A8-F02E5A5317D8}">
      <dgm:prSet phldrT="[Texto]"/>
      <dgm:spPr/>
      <dgm:t>
        <a:bodyPr/>
        <a:lstStyle/>
        <a:p>
          <a:r>
            <a:rPr lang="es-ES" dirty="0" smtClean="0"/>
            <a:t>POLIT</a:t>
          </a:r>
          <a:r>
            <a:rPr lang="pl-PL" dirty="0" smtClean="0"/>
            <a:t>YKI TARYFOWE</a:t>
          </a:r>
          <a:endParaRPr lang="es-ES" dirty="0"/>
        </a:p>
      </dgm:t>
    </dgm:pt>
    <dgm:pt modelId="{D34B450E-CF15-43E2-8496-0D54DE8A014B}" type="parTrans" cxnId="{23F8AE6F-E918-432F-8282-874057E6B3F6}">
      <dgm:prSet/>
      <dgm:spPr/>
      <dgm:t>
        <a:bodyPr/>
        <a:lstStyle/>
        <a:p>
          <a:endParaRPr lang="es-ES"/>
        </a:p>
      </dgm:t>
    </dgm:pt>
    <dgm:pt modelId="{F6406C65-5FBC-4D7E-AFC2-62A06B2D78D3}" type="sibTrans" cxnId="{23F8AE6F-E918-432F-8282-874057E6B3F6}">
      <dgm:prSet/>
      <dgm:spPr/>
      <dgm:t>
        <a:bodyPr/>
        <a:lstStyle/>
        <a:p>
          <a:endParaRPr lang="es-ES"/>
        </a:p>
      </dgm:t>
    </dgm:pt>
    <dgm:pt modelId="{557F30A6-EECA-487B-87C0-6148E7F91C7B}">
      <dgm:prSet phldrT="[Texto]" custT="1"/>
      <dgm:spPr/>
      <dgm:t>
        <a:bodyPr/>
        <a:lstStyle/>
        <a:p>
          <a:r>
            <a:rPr lang="pl-PL" sz="1500" u="none" cap="none" baseline="0" dirty="0" smtClean="0"/>
            <a:t>Zarząd Transportu ustanawia przepisy</a:t>
          </a:r>
          <a:endParaRPr lang="es-ES" sz="1500" cap="none" baseline="0" dirty="0"/>
        </a:p>
      </dgm:t>
    </dgm:pt>
    <dgm:pt modelId="{EE2B2AC8-B8B7-4B67-B55B-CCF945D19D23}" type="parTrans" cxnId="{CAAE7D2F-D20C-4DE4-88A0-0606081A9C83}">
      <dgm:prSet/>
      <dgm:spPr/>
      <dgm:t>
        <a:bodyPr/>
        <a:lstStyle/>
        <a:p>
          <a:endParaRPr lang="es-ES"/>
        </a:p>
      </dgm:t>
    </dgm:pt>
    <dgm:pt modelId="{AC3B85A3-539B-4F30-9A6E-86AFD8998AD0}" type="sibTrans" cxnId="{CAAE7D2F-D20C-4DE4-88A0-0606081A9C83}">
      <dgm:prSet/>
      <dgm:spPr/>
      <dgm:t>
        <a:bodyPr/>
        <a:lstStyle/>
        <a:p>
          <a:endParaRPr lang="es-ES"/>
        </a:p>
      </dgm:t>
    </dgm:pt>
    <dgm:pt modelId="{A523C0A2-0A85-4D91-81FB-948F72C4F304}">
      <dgm:prSet phldrT="[Texto]"/>
      <dgm:spPr/>
      <dgm:t>
        <a:bodyPr/>
        <a:lstStyle/>
        <a:p>
          <a:r>
            <a:rPr lang="pl-PL" dirty="0" smtClean="0"/>
            <a:t>INTELIGENTNE KARTY / BILETY</a:t>
          </a:r>
          <a:endParaRPr lang="es-ES" dirty="0"/>
        </a:p>
      </dgm:t>
    </dgm:pt>
    <dgm:pt modelId="{0B7640F3-9BA1-4176-8128-9B4B8E35F7C7}" type="parTrans" cxnId="{1AD64C44-8407-4A33-8BEC-4F63D63400B4}">
      <dgm:prSet/>
      <dgm:spPr/>
      <dgm:t>
        <a:bodyPr/>
        <a:lstStyle/>
        <a:p>
          <a:endParaRPr lang="es-ES"/>
        </a:p>
      </dgm:t>
    </dgm:pt>
    <dgm:pt modelId="{C1F6E958-C15D-4B3B-9498-6CCDEEBF90B3}" type="sibTrans" cxnId="{1AD64C44-8407-4A33-8BEC-4F63D63400B4}">
      <dgm:prSet/>
      <dgm:spPr/>
      <dgm:t>
        <a:bodyPr/>
        <a:lstStyle/>
        <a:p>
          <a:endParaRPr lang="es-ES"/>
        </a:p>
      </dgm:t>
    </dgm:pt>
    <dgm:pt modelId="{36A4FEEB-07D6-4DC1-A279-4A9C2FB4A705}">
      <dgm:prSet phldrT="[Texto]"/>
      <dgm:spPr/>
      <dgm:t>
        <a:bodyPr/>
        <a:lstStyle/>
        <a:p>
          <a:r>
            <a:rPr lang="pl-PL" dirty="0" smtClean="0"/>
            <a:t>Na podstawie jednego fizycznego nośnika</a:t>
          </a:r>
          <a:endParaRPr lang="es-ES" dirty="0" smtClean="0"/>
        </a:p>
      </dgm:t>
    </dgm:pt>
    <dgm:pt modelId="{7C1607E8-D110-4D7E-BFA6-43A187747479}" type="parTrans" cxnId="{36ED1322-506B-49A9-99A6-BF3A4C39BA6E}">
      <dgm:prSet/>
      <dgm:spPr/>
      <dgm:t>
        <a:bodyPr/>
        <a:lstStyle/>
        <a:p>
          <a:endParaRPr lang="es-ES"/>
        </a:p>
      </dgm:t>
    </dgm:pt>
    <dgm:pt modelId="{E37D3C15-3297-4D99-904E-2E09E418987F}" type="sibTrans" cxnId="{36ED1322-506B-49A9-99A6-BF3A4C39BA6E}">
      <dgm:prSet/>
      <dgm:spPr/>
      <dgm:t>
        <a:bodyPr/>
        <a:lstStyle/>
        <a:p>
          <a:endParaRPr lang="es-ES"/>
        </a:p>
      </dgm:t>
    </dgm:pt>
    <dgm:pt modelId="{D87079A4-80B1-4DA8-ADBE-2D92AD26C935}">
      <dgm:prSet phldrT="[Texto]"/>
      <dgm:spPr/>
      <dgm:t>
        <a:bodyPr/>
        <a:lstStyle/>
        <a:p>
          <a:r>
            <a:rPr lang="pl-PL" dirty="0" smtClean="0"/>
            <a:t> Zastosowaniu </a:t>
          </a:r>
          <a:r>
            <a:rPr lang="pl-PL" dirty="0" smtClean="0"/>
            <a:t>konkretnej technologii zapłaty/wstępu/zarządzania w różnych środkach transportu</a:t>
          </a:r>
          <a:endParaRPr lang="es-ES" dirty="0"/>
        </a:p>
      </dgm:t>
    </dgm:pt>
    <dgm:pt modelId="{C98BDBA6-23A0-45F0-8265-3A30F44C54A2}" type="sibTrans" cxnId="{F7DEA87F-D53C-4735-AC7D-6EE43BA4EC8D}">
      <dgm:prSet/>
      <dgm:spPr/>
      <dgm:t>
        <a:bodyPr/>
        <a:lstStyle/>
        <a:p>
          <a:endParaRPr lang="es-ES"/>
        </a:p>
      </dgm:t>
    </dgm:pt>
    <dgm:pt modelId="{61F69622-8511-4B3D-A8F3-20CBC64369AC}" type="parTrans" cxnId="{F7DEA87F-D53C-4735-AC7D-6EE43BA4EC8D}">
      <dgm:prSet/>
      <dgm:spPr/>
      <dgm:t>
        <a:bodyPr/>
        <a:lstStyle/>
        <a:p>
          <a:endParaRPr lang="es-ES"/>
        </a:p>
      </dgm:t>
    </dgm:pt>
    <dgm:pt modelId="{6A3677E2-E6BA-454C-AE67-313EA22FD24B}">
      <dgm:prSet phldrT="[Texto]"/>
      <dgm:spPr/>
      <dgm:t>
        <a:bodyPr/>
        <a:lstStyle/>
        <a:p>
          <a:r>
            <a:rPr lang="es-ES" u="none" dirty="0" smtClean="0"/>
            <a:t>S</a:t>
          </a:r>
          <a:r>
            <a:rPr lang="pl-PL" u="none" dirty="0" smtClean="0"/>
            <a:t>YSTEM BILETOWY</a:t>
          </a:r>
          <a:endParaRPr lang="es-ES" u="none" dirty="0"/>
        </a:p>
      </dgm:t>
    </dgm:pt>
    <dgm:pt modelId="{A566318E-5F7A-47C3-8005-077A732C2DA3}" type="sibTrans" cxnId="{6BC9E1E4-E0B6-4414-BEA4-7592602D58EA}">
      <dgm:prSet/>
      <dgm:spPr/>
      <dgm:t>
        <a:bodyPr/>
        <a:lstStyle/>
        <a:p>
          <a:endParaRPr lang="es-ES"/>
        </a:p>
      </dgm:t>
    </dgm:pt>
    <dgm:pt modelId="{1EAD2DFA-F851-4364-9949-82D8BAC95260}" type="parTrans" cxnId="{6BC9E1E4-E0B6-4414-BEA4-7592602D58EA}">
      <dgm:prSet/>
      <dgm:spPr/>
      <dgm:t>
        <a:bodyPr/>
        <a:lstStyle/>
        <a:p>
          <a:endParaRPr lang="es-ES"/>
        </a:p>
      </dgm:t>
    </dgm:pt>
    <dgm:pt modelId="{E5270CE4-662B-4CEE-B80C-BDADA9D1EB1B}" type="pres">
      <dgm:prSet presAssocID="{0022520B-5A9A-4E5E-AFD8-2B81D8849E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D737EC-F31F-4168-9B1A-C456BED0445E}" type="pres">
      <dgm:prSet presAssocID="{A523C0A2-0A85-4D91-81FB-948F72C4F304}" presName="boxAndChildren" presStyleCnt="0"/>
      <dgm:spPr/>
    </dgm:pt>
    <dgm:pt modelId="{288F9173-6DB1-4730-968B-FAA65E9E034C}" type="pres">
      <dgm:prSet presAssocID="{A523C0A2-0A85-4D91-81FB-948F72C4F304}" presName="parentTextBox" presStyleLbl="node1" presStyleIdx="0" presStyleCnt="3"/>
      <dgm:spPr/>
      <dgm:t>
        <a:bodyPr/>
        <a:lstStyle/>
        <a:p>
          <a:endParaRPr lang="es-ES"/>
        </a:p>
      </dgm:t>
    </dgm:pt>
    <dgm:pt modelId="{7660AC18-AC2C-4180-8CB4-3BD9B1E831D0}" type="pres">
      <dgm:prSet presAssocID="{A523C0A2-0A85-4D91-81FB-948F72C4F304}" presName="entireBox" presStyleLbl="node1" presStyleIdx="0" presStyleCnt="3"/>
      <dgm:spPr/>
      <dgm:t>
        <a:bodyPr/>
        <a:lstStyle/>
        <a:p>
          <a:endParaRPr lang="es-ES"/>
        </a:p>
      </dgm:t>
    </dgm:pt>
    <dgm:pt modelId="{81266219-17F4-42B0-8486-5449F7F192FC}" type="pres">
      <dgm:prSet presAssocID="{A523C0A2-0A85-4D91-81FB-948F72C4F304}" presName="descendantBox" presStyleCnt="0"/>
      <dgm:spPr/>
    </dgm:pt>
    <dgm:pt modelId="{D547DE7B-A96D-40F1-B486-4F8ADCEEA2E3}" type="pres">
      <dgm:prSet presAssocID="{36A4FEEB-07D6-4DC1-A279-4A9C2FB4A705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602A93-8B69-4C49-82A7-A9F7C65DC3F3}" type="pres">
      <dgm:prSet presAssocID="{A566318E-5F7A-47C3-8005-077A732C2DA3}" presName="sp" presStyleCnt="0"/>
      <dgm:spPr/>
    </dgm:pt>
    <dgm:pt modelId="{B468020C-5085-4D2E-8CCF-A4F36A558EBC}" type="pres">
      <dgm:prSet presAssocID="{6A3677E2-E6BA-454C-AE67-313EA22FD24B}" presName="arrowAndChildren" presStyleCnt="0"/>
      <dgm:spPr/>
    </dgm:pt>
    <dgm:pt modelId="{B20D7728-6A83-4496-98AD-5785086A99E2}" type="pres">
      <dgm:prSet presAssocID="{6A3677E2-E6BA-454C-AE67-313EA22FD24B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1948485D-B358-45A1-A2E7-CF0E6B1330CA}" type="pres">
      <dgm:prSet presAssocID="{6A3677E2-E6BA-454C-AE67-313EA22FD24B}" presName="arrow" presStyleLbl="node1" presStyleIdx="1" presStyleCnt="3"/>
      <dgm:spPr/>
      <dgm:t>
        <a:bodyPr/>
        <a:lstStyle/>
        <a:p>
          <a:endParaRPr lang="es-ES"/>
        </a:p>
      </dgm:t>
    </dgm:pt>
    <dgm:pt modelId="{CCFC9CD1-1BFF-43DC-8029-96E58F1EF08C}" type="pres">
      <dgm:prSet presAssocID="{6A3677E2-E6BA-454C-AE67-313EA22FD24B}" presName="descendantArrow" presStyleCnt="0"/>
      <dgm:spPr/>
    </dgm:pt>
    <dgm:pt modelId="{F7980494-C4CA-4F5F-8B8D-A813599CFEBA}" type="pres">
      <dgm:prSet presAssocID="{D87079A4-80B1-4DA8-ADBE-2D92AD26C935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B8453D-5AE6-40CF-ACB5-D40294809CD0}" type="pres">
      <dgm:prSet presAssocID="{F6406C65-5FBC-4D7E-AFC2-62A06B2D78D3}" presName="sp" presStyleCnt="0"/>
      <dgm:spPr/>
    </dgm:pt>
    <dgm:pt modelId="{6953CFF8-B917-43F1-BD61-E23973E88A15}" type="pres">
      <dgm:prSet presAssocID="{63E858A6-3CA8-4528-98A8-F02E5A5317D8}" presName="arrowAndChildren" presStyleCnt="0"/>
      <dgm:spPr/>
    </dgm:pt>
    <dgm:pt modelId="{D4F842B7-6866-4035-BF75-CD482741B9E0}" type="pres">
      <dgm:prSet presAssocID="{63E858A6-3CA8-4528-98A8-F02E5A5317D8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0064AD34-903C-423C-8891-033AB76747A2}" type="pres">
      <dgm:prSet presAssocID="{63E858A6-3CA8-4528-98A8-F02E5A5317D8}" presName="arrow" presStyleLbl="node1" presStyleIdx="2" presStyleCnt="3" custLinFactNeighborX="-16392" custLinFactNeighborY="-46"/>
      <dgm:spPr/>
      <dgm:t>
        <a:bodyPr/>
        <a:lstStyle/>
        <a:p>
          <a:endParaRPr lang="es-ES"/>
        </a:p>
      </dgm:t>
    </dgm:pt>
    <dgm:pt modelId="{8CF0DB6F-8A8E-4072-9AEF-2AE772E11AA0}" type="pres">
      <dgm:prSet presAssocID="{63E858A6-3CA8-4528-98A8-F02E5A5317D8}" presName="descendantArrow" presStyleCnt="0"/>
      <dgm:spPr/>
    </dgm:pt>
    <dgm:pt modelId="{F8E920BD-C241-4248-A4FC-6C235806FFF2}" type="pres">
      <dgm:prSet presAssocID="{557F30A6-EECA-487B-87C0-6148E7F91C7B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DA90C0-1809-4F1C-A0B7-9F8676B3792E}" type="presOf" srcId="{6A3677E2-E6BA-454C-AE67-313EA22FD24B}" destId="{B20D7728-6A83-4496-98AD-5785086A99E2}" srcOrd="0" destOrd="0" presId="urn:microsoft.com/office/officeart/2005/8/layout/process4"/>
    <dgm:cxn modelId="{01D9BDDE-A9B8-4E9D-937D-02351B7DC14D}" type="presOf" srcId="{A523C0A2-0A85-4D91-81FB-948F72C4F304}" destId="{288F9173-6DB1-4730-968B-FAA65E9E034C}" srcOrd="0" destOrd="0" presId="urn:microsoft.com/office/officeart/2005/8/layout/process4"/>
    <dgm:cxn modelId="{1AD64C44-8407-4A33-8BEC-4F63D63400B4}" srcId="{0022520B-5A9A-4E5E-AFD8-2B81D8849E13}" destId="{A523C0A2-0A85-4D91-81FB-948F72C4F304}" srcOrd="2" destOrd="0" parTransId="{0B7640F3-9BA1-4176-8128-9B4B8E35F7C7}" sibTransId="{C1F6E958-C15D-4B3B-9498-6CCDEEBF90B3}"/>
    <dgm:cxn modelId="{54BF86D0-31AF-44A0-9A8C-C212B491CAA3}" type="presOf" srcId="{A523C0A2-0A85-4D91-81FB-948F72C4F304}" destId="{7660AC18-AC2C-4180-8CB4-3BD9B1E831D0}" srcOrd="1" destOrd="0" presId="urn:microsoft.com/office/officeart/2005/8/layout/process4"/>
    <dgm:cxn modelId="{9FC61255-A136-4C32-AC7F-738C1D8329F3}" type="presOf" srcId="{6A3677E2-E6BA-454C-AE67-313EA22FD24B}" destId="{1948485D-B358-45A1-A2E7-CF0E6B1330CA}" srcOrd="1" destOrd="0" presId="urn:microsoft.com/office/officeart/2005/8/layout/process4"/>
    <dgm:cxn modelId="{6BC9E1E4-E0B6-4414-BEA4-7592602D58EA}" srcId="{0022520B-5A9A-4E5E-AFD8-2B81D8849E13}" destId="{6A3677E2-E6BA-454C-AE67-313EA22FD24B}" srcOrd="1" destOrd="0" parTransId="{1EAD2DFA-F851-4364-9949-82D8BAC95260}" sibTransId="{A566318E-5F7A-47C3-8005-077A732C2DA3}"/>
    <dgm:cxn modelId="{2231EF61-0F40-4202-AEFA-250FC1FC70E5}" type="presOf" srcId="{63E858A6-3CA8-4528-98A8-F02E5A5317D8}" destId="{0064AD34-903C-423C-8891-033AB76747A2}" srcOrd="1" destOrd="0" presId="urn:microsoft.com/office/officeart/2005/8/layout/process4"/>
    <dgm:cxn modelId="{AB64BBAD-A27E-49B2-B844-EEC6D3409DE5}" type="presOf" srcId="{36A4FEEB-07D6-4DC1-A279-4A9C2FB4A705}" destId="{D547DE7B-A96D-40F1-B486-4F8ADCEEA2E3}" srcOrd="0" destOrd="0" presId="urn:microsoft.com/office/officeart/2005/8/layout/process4"/>
    <dgm:cxn modelId="{01EBA0CA-5ED7-448B-99B1-80F9A4F228C6}" type="presOf" srcId="{557F30A6-EECA-487B-87C0-6148E7F91C7B}" destId="{F8E920BD-C241-4248-A4FC-6C235806FFF2}" srcOrd="0" destOrd="0" presId="urn:microsoft.com/office/officeart/2005/8/layout/process4"/>
    <dgm:cxn modelId="{36ED1322-506B-49A9-99A6-BF3A4C39BA6E}" srcId="{A523C0A2-0A85-4D91-81FB-948F72C4F304}" destId="{36A4FEEB-07D6-4DC1-A279-4A9C2FB4A705}" srcOrd="0" destOrd="0" parTransId="{7C1607E8-D110-4D7E-BFA6-43A187747479}" sibTransId="{E37D3C15-3297-4D99-904E-2E09E418987F}"/>
    <dgm:cxn modelId="{660618B2-8CFA-4DCD-8873-AEA5B92B2AFA}" type="presOf" srcId="{D87079A4-80B1-4DA8-ADBE-2D92AD26C935}" destId="{F7980494-C4CA-4F5F-8B8D-A813599CFEBA}" srcOrd="0" destOrd="0" presId="urn:microsoft.com/office/officeart/2005/8/layout/process4"/>
    <dgm:cxn modelId="{23F8AE6F-E918-432F-8282-874057E6B3F6}" srcId="{0022520B-5A9A-4E5E-AFD8-2B81D8849E13}" destId="{63E858A6-3CA8-4528-98A8-F02E5A5317D8}" srcOrd="0" destOrd="0" parTransId="{D34B450E-CF15-43E2-8496-0D54DE8A014B}" sibTransId="{F6406C65-5FBC-4D7E-AFC2-62A06B2D78D3}"/>
    <dgm:cxn modelId="{CAAE7D2F-D20C-4DE4-88A0-0606081A9C83}" srcId="{63E858A6-3CA8-4528-98A8-F02E5A5317D8}" destId="{557F30A6-EECA-487B-87C0-6148E7F91C7B}" srcOrd="0" destOrd="0" parTransId="{EE2B2AC8-B8B7-4B67-B55B-CCF945D19D23}" sibTransId="{AC3B85A3-539B-4F30-9A6E-86AFD8998AD0}"/>
    <dgm:cxn modelId="{97931722-AEC6-4D2E-B80F-E99FECA3EE4F}" type="presOf" srcId="{63E858A6-3CA8-4528-98A8-F02E5A5317D8}" destId="{D4F842B7-6866-4035-BF75-CD482741B9E0}" srcOrd="0" destOrd="0" presId="urn:microsoft.com/office/officeart/2005/8/layout/process4"/>
    <dgm:cxn modelId="{F7DEA87F-D53C-4735-AC7D-6EE43BA4EC8D}" srcId="{6A3677E2-E6BA-454C-AE67-313EA22FD24B}" destId="{D87079A4-80B1-4DA8-ADBE-2D92AD26C935}" srcOrd="0" destOrd="0" parTransId="{61F69622-8511-4B3D-A8F3-20CBC64369AC}" sibTransId="{C98BDBA6-23A0-45F0-8265-3A30F44C54A2}"/>
    <dgm:cxn modelId="{B1389DA5-7D39-433E-8EEE-B1BA5B2C0670}" type="presOf" srcId="{0022520B-5A9A-4E5E-AFD8-2B81D8849E13}" destId="{E5270CE4-662B-4CEE-B80C-BDADA9D1EB1B}" srcOrd="0" destOrd="0" presId="urn:microsoft.com/office/officeart/2005/8/layout/process4"/>
    <dgm:cxn modelId="{D781F958-59EE-4449-A8A3-8F5CF590AFC8}" type="presParOf" srcId="{E5270CE4-662B-4CEE-B80C-BDADA9D1EB1B}" destId="{1DD737EC-F31F-4168-9B1A-C456BED0445E}" srcOrd="0" destOrd="0" presId="urn:microsoft.com/office/officeart/2005/8/layout/process4"/>
    <dgm:cxn modelId="{BDE7E530-0385-460B-8335-84934C07CFEE}" type="presParOf" srcId="{1DD737EC-F31F-4168-9B1A-C456BED0445E}" destId="{288F9173-6DB1-4730-968B-FAA65E9E034C}" srcOrd="0" destOrd="0" presId="urn:microsoft.com/office/officeart/2005/8/layout/process4"/>
    <dgm:cxn modelId="{A0ED5186-ED32-41CF-A492-DE115892901F}" type="presParOf" srcId="{1DD737EC-F31F-4168-9B1A-C456BED0445E}" destId="{7660AC18-AC2C-4180-8CB4-3BD9B1E831D0}" srcOrd="1" destOrd="0" presId="urn:microsoft.com/office/officeart/2005/8/layout/process4"/>
    <dgm:cxn modelId="{019399B9-1805-4FB6-B3AF-6787E7BC5893}" type="presParOf" srcId="{1DD737EC-F31F-4168-9B1A-C456BED0445E}" destId="{81266219-17F4-42B0-8486-5449F7F192FC}" srcOrd="2" destOrd="0" presId="urn:microsoft.com/office/officeart/2005/8/layout/process4"/>
    <dgm:cxn modelId="{923922F6-78CB-475D-8C31-60FAF9624E94}" type="presParOf" srcId="{81266219-17F4-42B0-8486-5449F7F192FC}" destId="{D547DE7B-A96D-40F1-B486-4F8ADCEEA2E3}" srcOrd="0" destOrd="0" presId="urn:microsoft.com/office/officeart/2005/8/layout/process4"/>
    <dgm:cxn modelId="{D59ACAD5-D20B-4628-8A8F-318517538C34}" type="presParOf" srcId="{E5270CE4-662B-4CEE-B80C-BDADA9D1EB1B}" destId="{12602A93-8B69-4C49-82A7-A9F7C65DC3F3}" srcOrd="1" destOrd="0" presId="urn:microsoft.com/office/officeart/2005/8/layout/process4"/>
    <dgm:cxn modelId="{EB414F99-1EB9-4307-B257-04C6D0CB8F67}" type="presParOf" srcId="{E5270CE4-662B-4CEE-B80C-BDADA9D1EB1B}" destId="{B468020C-5085-4D2E-8CCF-A4F36A558EBC}" srcOrd="2" destOrd="0" presId="urn:microsoft.com/office/officeart/2005/8/layout/process4"/>
    <dgm:cxn modelId="{67CEC2AC-B9C8-49F7-8BF7-F454373B641E}" type="presParOf" srcId="{B468020C-5085-4D2E-8CCF-A4F36A558EBC}" destId="{B20D7728-6A83-4496-98AD-5785086A99E2}" srcOrd="0" destOrd="0" presId="urn:microsoft.com/office/officeart/2005/8/layout/process4"/>
    <dgm:cxn modelId="{09112396-9DAB-4951-96BD-C291358CB16F}" type="presParOf" srcId="{B468020C-5085-4D2E-8CCF-A4F36A558EBC}" destId="{1948485D-B358-45A1-A2E7-CF0E6B1330CA}" srcOrd="1" destOrd="0" presId="urn:microsoft.com/office/officeart/2005/8/layout/process4"/>
    <dgm:cxn modelId="{2406A850-07E4-4B04-9F79-075570153644}" type="presParOf" srcId="{B468020C-5085-4D2E-8CCF-A4F36A558EBC}" destId="{CCFC9CD1-1BFF-43DC-8029-96E58F1EF08C}" srcOrd="2" destOrd="0" presId="urn:microsoft.com/office/officeart/2005/8/layout/process4"/>
    <dgm:cxn modelId="{FE547A0C-3249-4713-9440-EAA7CEA3DB45}" type="presParOf" srcId="{CCFC9CD1-1BFF-43DC-8029-96E58F1EF08C}" destId="{F7980494-C4CA-4F5F-8B8D-A813599CFEBA}" srcOrd="0" destOrd="0" presId="urn:microsoft.com/office/officeart/2005/8/layout/process4"/>
    <dgm:cxn modelId="{786A3ACF-2E3A-4682-BBFE-3BDA90F30ECF}" type="presParOf" srcId="{E5270CE4-662B-4CEE-B80C-BDADA9D1EB1B}" destId="{B6B8453D-5AE6-40CF-ACB5-D40294809CD0}" srcOrd="3" destOrd="0" presId="urn:microsoft.com/office/officeart/2005/8/layout/process4"/>
    <dgm:cxn modelId="{48BA4AC9-2187-4FBF-ADE1-7DFCE0EB59CC}" type="presParOf" srcId="{E5270CE4-662B-4CEE-B80C-BDADA9D1EB1B}" destId="{6953CFF8-B917-43F1-BD61-E23973E88A15}" srcOrd="4" destOrd="0" presId="urn:microsoft.com/office/officeart/2005/8/layout/process4"/>
    <dgm:cxn modelId="{FD42C9FF-934A-4D36-99A7-70B97E6BD28A}" type="presParOf" srcId="{6953CFF8-B917-43F1-BD61-E23973E88A15}" destId="{D4F842B7-6866-4035-BF75-CD482741B9E0}" srcOrd="0" destOrd="0" presId="urn:microsoft.com/office/officeart/2005/8/layout/process4"/>
    <dgm:cxn modelId="{0044F01E-BE34-4AA6-A4CE-1E5450888CC8}" type="presParOf" srcId="{6953CFF8-B917-43F1-BD61-E23973E88A15}" destId="{0064AD34-903C-423C-8891-033AB76747A2}" srcOrd="1" destOrd="0" presId="urn:microsoft.com/office/officeart/2005/8/layout/process4"/>
    <dgm:cxn modelId="{397C3813-4EA7-46EA-A67E-A355561BBDD3}" type="presParOf" srcId="{6953CFF8-B917-43F1-BD61-E23973E88A15}" destId="{8CF0DB6F-8A8E-4072-9AEF-2AE772E11AA0}" srcOrd="2" destOrd="0" presId="urn:microsoft.com/office/officeart/2005/8/layout/process4"/>
    <dgm:cxn modelId="{C9EBE94B-6903-4BD5-9666-33FB6C7AE6E1}" type="presParOf" srcId="{8CF0DB6F-8A8E-4072-9AEF-2AE772E11AA0}" destId="{F8E920BD-C241-4248-A4FC-6C235806FFF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D113FE-EB24-4453-95A5-BE2A14E0C00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3594119-59C2-4C18-9908-D12D19B8A818}">
      <dgm:prSet phldrT="[Texto]"/>
      <dgm:spPr>
        <a:solidFill>
          <a:schemeClr val="tx2"/>
        </a:solidFill>
      </dgm:spPr>
      <dgm:t>
        <a:bodyPr/>
        <a:lstStyle/>
        <a:p>
          <a:pPr algn="l"/>
          <a:r>
            <a:rPr lang="pl-PL" dirty="0" smtClean="0"/>
            <a:t>DLA ADMINISTRACJI I OPERATORÓW</a:t>
          </a:r>
          <a:endParaRPr lang="es-ES" dirty="0"/>
        </a:p>
      </dgm:t>
    </dgm:pt>
    <dgm:pt modelId="{4C7A7F30-7AD1-47C8-BA8A-0131361157BD}" type="parTrans" cxnId="{8346AB77-8AD1-497E-804F-6E2142B22F6C}">
      <dgm:prSet/>
      <dgm:spPr/>
      <dgm:t>
        <a:bodyPr/>
        <a:lstStyle/>
        <a:p>
          <a:endParaRPr lang="es-ES"/>
        </a:p>
      </dgm:t>
    </dgm:pt>
    <dgm:pt modelId="{C69A4D40-66B6-4871-9EF6-63BB1B13EF78}" type="sibTrans" cxnId="{8346AB77-8AD1-497E-804F-6E2142B22F6C}">
      <dgm:prSet/>
      <dgm:spPr/>
      <dgm:t>
        <a:bodyPr/>
        <a:lstStyle/>
        <a:p>
          <a:endParaRPr lang="es-ES"/>
        </a:p>
      </dgm:t>
    </dgm:pt>
    <dgm:pt modelId="{5E38B1D7-9463-412E-8816-B6E9C502BBF9}">
      <dgm:prSet phldrT="[Texto]" custT="1"/>
      <dgm:spPr>
        <a:solidFill>
          <a:schemeClr val="tx2">
            <a:alpha val="47000"/>
          </a:schemeClr>
        </a:solidFill>
      </dgm:spPr>
      <dgm:t>
        <a:bodyPr/>
        <a:lstStyle/>
        <a:p>
          <a:pPr marL="174625" indent="-174625"/>
          <a:r>
            <a:rPr lang="pl-PL" sz="1600" b="0" dirty="0" smtClean="0"/>
            <a:t>Pozwala rozwijać globalne polityki taryfowe, dla regionu lub województwa</a:t>
          </a:r>
          <a:endParaRPr lang="es-ES" sz="1600" b="0" dirty="0"/>
        </a:p>
      </dgm:t>
    </dgm:pt>
    <dgm:pt modelId="{3047276B-2617-415A-B81B-E15446303319}" type="parTrans" cxnId="{368B54F9-B896-4AFF-9833-2485D2CA943B}">
      <dgm:prSet/>
      <dgm:spPr/>
      <dgm:t>
        <a:bodyPr/>
        <a:lstStyle/>
        <a:p>
          <a:endParaRPr lang="es-ES"/>
        </a:p>
      </dgm:t>
    </dgm:pt>
    <dgm:pt modelId="{031E622C-E021-4D65-B392-663F586D965E}" type="sibTrans" cxnId="{368B54F9-B896-4AFF-9833-2485D2CA943B}">
      <dgm:prSet/>
      <dgm:spPr/>
      <dgm:t>
        <a:bodyPr/>
        <a:lstStyle/>
        <a:p>
          <a:endParaRPr lang="es-ES"/>
        </a:p>
      </dgm:t>
    </dgm:pt>
    <dgm:pt modelId="{BA84FD39-1206-498B-8E04-8E4F1737479B}">
      <dgm:prSet phldrT="[Texto]" custT="1"/>
      <dgm:spPr/>
      <dgm:t>
        <a:bodyPr/>
        <a:lstStyle/>
        <a:p>
          <a:r>
            <a:rPr lang="pl-PL" sz="1600" b="0" dirty="0" smtClean="0"/>
            <a:t>Usprawnia i automatyzuje dostęp do środków transportu</a:t>
          </a:r>
          <a:endParaRPr lang="es-ES" sz="1600" b="0" dirty="0"/>
        </a:p>
      </dgm:t>
    </dgm:pt>
    <dgm:pt modelId="{1D2C270C-DA67-4501-91E2-2E5F39CFEA82}">
      <dgm:prSet phldrT="[Texto]"/>
      <dgm:spPr/>
      <dgm:t>
        <a:bodyPr/>
        <a:lstStyle/>
        <a:p>
          <a:pPr algn="l"/>
          <a:r>
            <a:rPr lang="pl-PL" dirty="0" smtClean="0"/>
            <a:t>DLA MIESZKAŃCA</a:t>
          </a:r>
          <a:endParaRPr lang="es-ES" dirty="0"/>
        </a:p>
      </dgm:t>
    </dgm:pt>
    <dgm:pt modelId="{1B544BDD-716F-45BF-A771-4A742526BF26}" type="sibTrans" cxnId="{E268632B-E79A-4A8B-8A49-37D253D3E16F}">
      <dgm:prSet/>
      <dgm:spPr/>
      <dgm:t>
        <a:bodyPr/>
        <a:lstStyle/>
        <a:p>
          <a:endParaRPr lang="es-ES"/>
        </a:p>
      </dgm:t>
    </dgm:pt>
    <dgm:pt modelId="{3B41A3F8-CEB7-4EE6-9986-8097E591E34E}" type="parTrans" cxnId="{E268632B-E79A-4A8B-8A49-37D253D3E16F}">
      <dgm:prSet/>
      <dgm:spPr/>
      <dgm:t>
        <a:bodyPr/>
        <a:lstStyle/>
        <a:p>
          <a:endParaRPr lang="es-ES"/>
        </a:p>
      </dgm:t>
    </dgm:pt>
    <dgm:pt modelId="{B37685F6-4F36-4D0D-81BB-2B8A0952E82B}" type="sibTrans" cxnId="{A8D4942A-F654-400E-BE70-CD30ACFC95B0}">
      <dgm:prSet/>
      <dgm:spPr/>
      <dgm:t>
        <a:bodyPr/>
        <a:lstStyle/>
        <a:p>
          <a:endParaRPr lang="es-ES"/>
        </a:p>
      </dgm:t>
    </dgm:pt>
    <dgm:pt modelId="{2BA7F9EC-CE6A-4FA7-8901-B2AA15632AE0}" type="parTrans" cxnId="{A8D4942A-F654-400E-BE70-CD30ACFC95B0}">
      <dgm:prSet/>
      <dgm:spPr/>
      <dgm:t>
        <a:bodyPr/>
        <a:lstStyle/>
        <a:p>
          <a:endParaRPr lang="es-ES"/>
        </a:p>
      </dgm:t>
    </dgm:pt>
    <dgm:pt modelId="{676CD991-E042-4D81-919F-E28956009988}">
      <dgm:prSet custT="1"/>
      <dgm:spPr>
        <a:solidFill>
          <a:schemeClr val="tx2">
            <a:alpha val="47000"/>
          </a:schemeClr>
        </a:solidFill>
      </dgm:spPr>
      <dgm:t>
        <a:bodyPr/>
        <a:lstStyle/>
        <a:p>
          <a:pPr marL="174625" indent="-174625"/>
          <a:r>
            <a:rPr lang="pl-PL" sz="1600" b="0" dirty="0" smtClean="0"/>
            <a:t>Wdrażanie nowych biletów/usług</a:t>
          </a:r>
          <a:endParaRPr lang="es-ES" sz="1600" b="0" dirty="0" smtClean="0"/>
        </a:p>
      </dgm:t>
    </dgm:pt>
    <dgm:pt modelId="{46C4BE60-3041-48E4-AD87-0194A7F92312}" type="parTrans" cxnId="{51DF4165-035E-41E0-AE33-377CFB4FE432}">
      <dgm:prSet/>
      <dgm:spPr/>
      <dgm:t>
        <a:bodyPr/>
        <a:lstStyle/>
        <a:p>
          <a:endParaRPr lang="es-ES"/>
        </a:p>
      </dgm:t>
    </dgm:pt>
    <dgm:pt modelId="{7DE63478-023C-4AC7-9DB3-35669F107C3B}" type="sibTrans" cxnId="{51DF4165-035E-41E0-AE33-377CFB4FE432}">
      <dgm:prSet/>
      <dgm:spPr/>
      <dgm:t>
        <a:bodyPr/>
        <a:lstStyle/>
        <a:p>
          <a:endParaRPr lang="es-ES"/>
        </a:p>
      </dgm:t>
    </dgm:pt>
    <dgm:pt modelId="{84099EB7-C7FB-4B16-9380-D67CF5B9FF42}">
      <dgm:prSet custT="1"/>
      <dgm:spPr/>
      <dgm:t>
        <a:bodyPr/>
        <a:lstStyle/>
        <a:p>
          <a:r>
            <a:rPr lang="pl-PL" sz="1600" b="0" dirty="0" smtClean="0"/>
            <a:t>Ułatwia obsługę, umożliwia szybkie przesiadki</a:t>
          </a:r>
          <a:endParaRPr lang="es-ES" sz="1600" b="0" dirty="0" smtClean="0"/>
        </a:p>
      </dgm:t>
    </dgm:pt>
    <dgm:pt modelId="{3FA454B1-411B-4D33-819C-806A6C4BB02D}" type="parTrans" cxnId="{8EDC286B-D304-4DB2-999E-5FDD8EFEA95B}">
      <dgm:prSet/>
      <dgm:spPr/>
      <dgm:t>
        <a:bodyPr/>
        <a:lstStyle/>
        <a:p>
          <a:endParaRPr lang="es-ES"/>
        </a:p>
      </dgm:t>
    </dgm:pt>
    <dgm:pt modelId="{F17B0B46-E9F5-423F-AE2F-E98DC9D7C781}" type="sibTrans" cxnId="{8EDC286B-D304-4DB2-999E-5FDD8EFEA95B}">
      <dgm:prSet/>
      <dgm:spPr/>
      <dgm:t>
        <a:bodyPr/>
        <a:lstStyle/>
        <a:p>
          <a:endParaRPr lang="es-ES"/>
        </a:p>
      </dgm:t>
    </dgm:pt>
    <dgm:pt modelId="{FA2E1FD7-B81E-4B64-9740-46404263DC7B}">
      <dgm:prSet phldrT="[Texto]" custT="1"/>
      <dgm:spPr>
        <a:solidFill>
          <a:schemeClr val="tx2">
            <a:alpha val="47000"/>
          </a:schemeClr>
        </a:solidFill>
      </dgm:spPr>
      <dgm:t>
        <a:bodyPr/>
        <a:lstStyle/>
        <a:p>
          <a:pPr marL="174625" indent="-174625"/>
          <a:r>
            <a:rPr lang="pl-PL" sz="1600" b="0" dirty="0" smtClean="0"/>
            <a:t>Realizacja polityki społecznej </a:t>
          </a:r>
          <a:r>
            <a:rPr lang="es-ES" sz="1600" b="0" dirty="0" smtClean="0"/>
            <a:t>(</a:t>
          </a:r>
          <a:r>
            <a:rPr lang="pl-PL" sz="1600" b="0" dirty="0" smtClean="0"/>
            <a:t>osoby starsze</a:t>
          </a:r>
          <a:r>
            <a:rPr lang="es-ES" sz="1600" b="0" dirty="0" smtClean="0"/>
            <a:t>, </a:t>
          </a:r>
          <a:r>
            <a:rPr lang="pl-PL" sz="1600" b="0" dirty="0" smtClean="0"/>
            <a:t>itd.</a:t>
          </a:r>
          <a:r>
            <a:rPr lang="es-ES" sz="1600" b="0" dirty="0" smtClean="0"/>
            <a:t>)  </a:t>
          </a:r>
          <a:r>
            <a:rPr lang="pl-PL" sz="1600" b="0" dirty="0" smtClean="0"/>
            <a:t>i/lub geograficznej </a:t>
          </a:r>
          <a:endParaRPr lang="es-ES" sz="1600" b="0" dirty="0"/>
        </a:p>
      </dgm:t>
    </dgm:pt>
    <dgm:pt modelId="{35C7D5FA-C525-4484-AA1E-AB74058B6847}" type="parTrans" cxnId="{3CB9BDF9-7724-41D7-9ACB-8B47373E1706}">
      <dgm:prSet/>
      <dgm:spPr/>
      <dgm:t>
        <a:bodyPr/>
        <a:lstStyle/>
        <a:p>
          <a:endParaRPr lang="es-ES"/>
        </a:p>
      </dgm:t>
    </dgm:pt>
    <dgm:pt modelId="{B1168CCB-F7B1-4094-86F1-263A6BFB2951}" type="sibTrans" cxnId="{3CB9BDF9-7724-41D7-9ACB-8B47373E1706}">
      <dgm:prSet/>
      <dgm:spPr/>
      <dgm:t>
        <a:bodyPr/>
        <a:lstStyle/>
        <a:p>
          <a:endParaRPr lang="es-ES"/>
        </a:p>
      </dgm:t>
    </dgm:pt>
    <dgm:pt modelId="{879959CD-4EB6-4339-BD5A-137B73E12157}">
      <dgm:prSet phldrT="[Texto]" custT="1"/>
      <dgm:spPr/>
      <dgm:t>
        <a:bodyPr/>
        <a:lstStyle/>
        <a:p>
          <a:r>
            <a:rPr lang="pl-PL" sz="1600" b="0" dirty="0" smtClean="0"/>
            <a:t>Korzyści ekonomiczne </a:t>
          </a:r>
          <a:r>
            <a:rPr lang="es-ES" sz="1600" b="0" dirty="0" smtClean="0"/>
            <a:t>(</a:t>
          </a:r>
          <a:r>
            <a:rPr lang="pl-PL" sz="1600" b="0" dirty="0" smtClean="0"/>
            <a:t>różnego rodzaju bilety</a:t>
          </a:r>
          <a:r>
            <a:rPr lang="es-ES" sz="1600" b="0" dirty="0" smtClean="0"/>
            <a:t>, </a:t>
          </a:r>
          <a:r>
            <a:rPr lang="pl-PL" sz="1600" b="0" dirty="0" smtClean="0"/>
            <a:t>przesiadki</a:t>
          </a:r>
          <a:r>
            <a:rPr lang="es-ES" sz="1600" b="0" dirty="0" smtClean="0"/>
            <a:t>)</a:t>
          </a:r>
          <a:endParaRPr lang="es-ES" sz="1600" b="0" dirty="0"/>
        </a:p>
      </dgm:t>
    </dgm:pt>
    <dgm:pt modelId="{B6159D60-040D-4AEF-A3D3-6C03B2CAB030}" type="parTrans" cxnId="{72665A58-0E8C-45DB-AE8F-0CEBC5D7657E}">
      <dgm:prSet/>
      <dgm:spPr/>
      <dgm:t>
        <a:bodyPr/>
        <a:lstStyle/>
        <a:p>
          <a:endParaRPr lang="es-ES"/>
        </a:p>
      </dgm:t>
    </dgm:pt>
    <dgm:pt modelId="{2B86AD2E-54A3-492D-88A4-53103541916C}" type="sibTrans" cxnId="{72665A58-0E8C-45DB-AE8F-0CEBC5D7657E}">
      <dgm:prSet/>
      <dgm:spPr/>
      <dgm:t>
        <a:bodyPr/>
        <a:lstStyle/>
        <a:p>
          <a:endParaRPr lang="es-ES"/>
        </a:p>
      </dgm:t>
    </dgm:pt>
    <dgm:pt modelId="{B46705CA-AFAF-4D25-9809-0DE270A708A6}">
      <dgm:prSet custT="1"/>
      <dgm:spPr>
        <a:solidFill>
          <a:schemeClr val="tx2">
            <a:alpha val="47000"/>
          </a:schemeClr>
        </a:solidFill>
      </dgm:spPr>
      <dgm:t>
        <a:bodyPr/>
        <a:lstStyle/>
        <a:p>
          <a:pPr marL="174625" indent="-174625"/>
          <a:r>
            <a:rPr lang="pl-PL" sz="1600" b="0" dirty="0" smtClean="0"/>
            <a:t>Umożliwia wpływanie na przyzwyczajenia w zakresie użytkowania</a:t>
          </a:r>
          <a:endParaRPr lang="es-ES" sz="1600" b="0" dirty="0" smtClean="0"/>
        </a:p>
      </dgm:t>
    </dgm:pt>
    <dgm:pt modelId="{E8B4A831-FF6D-4A0E-B4BF-37C6D158B0E8}" type="parTrans" cxnId="{843B50C5-5FAC-4F98-9E58-F0DCAF7DCA2E}">
      <dgm:prSet/>
      <dgm:spPr/>
      <dgm:t>
        <a:bodyPr/>
        <a:lstStyle/>
        <a:p>
          <a:endParaRPr lang="es-ES"/>
        </a:p>
      </dgm:t>
    </dgm:pt>
    <dgm:pt modelId="{1980EF3D-8500-4150-9069-6DC22B47376E}" type="sibTrans" cxnId="{843B50C5-5FAC-4F98-9E58-F0DCAF7DCA2E}">
      <dgm:prSet/>
      <dgm:spPr/>
      <dgm:t>
        <a:bodyPr/>
        <a:lstStyle/>
        <a:p>
          <a:endParaRPr lang="es-ES"/>
        </a:p>
      </dgm:t>
    </dgm:pt>
    <dgm:pt modelId="{93AF2540-228A-4177-85E4-275082AB2B25}">
      <dgm:prSet custT="1"/>
      <dgm:spPr>
        <a:solidFill>
          <a:schemeClr val="tx2">
            <a:alpha val="47000"/>
          </a:schemeClr>
        </a:solidFill>
      </dgm:spPr>
      <dgm:t>
        <a:bodyPr/>
        <a:lstStyle/>
        <a:p>
          <a:pPr marL="174625" indent="-174625"/>
          <a:r>
            <a:rPr lang="pl-PL" sz="1600" b="0" dirty="0" smtClean="0"/>
            <a:t>Wzrost popularności transportu</a:t>
          </a:r>
          <a:endParaRPr lang="es-ES" sz="1600" b="0" dirty="0" smtClean="0"/>
        </a:p>
      </dgm:t>
    </dgm:pt>
    <dgm:pt modelId="{FE6A1C80-8E8A-4E96-9E9F-5C6558713CB3}" type="parTrans" cxnId="{31A90099-5C02-4AE2-B0D5-C668E6A1F6AD}">
      <dgm:prSet/>
      <dgm:spPr/>
      <dgm:t>
        <a:bodyPr/>
        <a:lstStyle/>
        <a:p>
          <a:endParaRPr lang="es-ES"/>
        </a:p>
      </dgm:t>
    </dgm:pt>
    <dgm:pt modelId="{55004ECC-6C6A-4111-8C31-558DDE4B13BE}" type="sibTrans" cxnId="{31A90099-5C02-4AE2-B0D5-C668E6A1F6AD}">
      <dgm:prSet/>
      <dgm:spPr/>
      <dgm:t>
        <a:bodyPr/>
        <a:lstStyle/>
        <a:p>
          <a:endParaRPr lang="es-ES"/>
        </a:p>
      </dgm:t>
    </dgm:pt>
    <dgm:pt modelId="{709F77E4-081A-4C66-BAD7-C64F8E52B506}" type="pres">
      <dgm:prSet presAssocID="{2BD113FE-EB24-4453-95A5-BE2A14E0C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64687B6-61CF-40D3-8C21-5CC712992790}" type="pres">
      <dgm:prSet presAssocID="{03594119-59C2-4C18-9908-D12D19B8A818}" presName="linNode" presStyleCnt="0"/>
      <dgm:spPr/>
    </dgm:pt>
    <dgm:pt modelId="{182A1DBA-25CE-4B2B-A3DC-D72184150FBE}" type="pres">
      <dgm:prSet presAssocID="{03594119-59C2-4C18-9908-D12D19B8A818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2BA38F-3F57-4200-84E3-19979227F26E}" type="pres">
      <dgm:prSet presAssocID="{03594119-59C2-4C18-9908-D12D19B8A818}" presName="descendantText" presStyleLbl="alignAccFollowNode1" presStyleIdx="0" presStyleCnt="2" custScaleY="1232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098136-0B84-4120-96E1-7D530BA7E1B6}" type="pres">
      <dgm:prSet presAssocID="{C69A4D40-66B6-4871-9EF6-63BB1B13EF78}" presName="sp" presStyleCnt="0"/>
      <dgm:spPr/>
    </dgm:pt>
    <dgm:pt modelId="{B93473C7-A96B-484E-ADCA-7F5B807A2EB1}" type="pres">
      <dgm:prSet presAssocID="{1D2C270C-DA67-4501-91E2-2E5F39CFEA82}" presName="linNode" presStyleCnt="0"/>
      <dgm:spPr/>
    </dgm:pt>
    <dgm:pt modelId="{57C0307E-295A-477B-A669-EA009F17CE7F}" type="pres">
      <dgm:prSet presAssocID="{1D2C270C-DA67-4501-91E2-2E5F39CFEA82}" presName="parentText" presStyleLbl="node1" presStyleIdx="1" presStyleCnt="2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D0C237-CD0C-4D31-93A7-F3D6A20E0FE8}" type="pres">
      <dgm:prSet presAssocID="{1D2C270C-DA67-4501-91E2-2E5F39CFEA82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90099-5C02-4AE2-B0D5-C668E6A1F6AD}" srcId="{03594119-59C2-4C18-9908-D12D19B8A818}" destId="{93AF2540-228A-4177-85E4-275082AB2B25}" srcOrd="4" destOrd="0" parTransId="{FE6A1C80-8E8A-4E96-9E9F-5C6558713CB3}" sibTransId="{55004ECC-6C6A-4111-8C31-558DDE4B13BE}"/>
    <dgm:cxn modelId="{E268632B-E79A-4A8B-8A49-37D253D3E16F}" srcId="{2BD113FE-EB24-4453-95A5-BE2A14E0C000}" destId="{1D2C270C-DA67-4501-91E2-2E5F39CFEA82}" srcOrd="1" destOrd="0" parTransId="{3B41A3F8-CEB7-4EE6-9986-8097E591E34E}" sibTransId="{1B544BDD-716F-45BF-A771-4A742526BF26}"/>
    <dgm:cxn modelId="{A06206AA-B5B3-4F9E-A537-83A48551A09A}" type="presOf" srcId="{1D2C270C-DA67-4501-91E2-2E5F39CFEA82}" destId="{57C0307E-295A-477B-A669-EA009F17CE7F}" srcOrd="0" destOrd="0" presId="urn:microsoft.com/office/officeart/2005/8/layout/vList5"/>
    <dgm:cxn modelId="{35EDE13F-4E45-4A3D-80D1-501F0EEAB8EB}" type="presOf" srcId="{BA84FD39-1206-498B-8E04-8E4F1737479B}" destId="{47D0C237-CD0C-4D31-93A7-F3D6A20E0FE8}" srcOrd="0" destOrd="1" presId="urn:microsoft.com/office/officeart/2005/8/layout/vList5"/>
    <dgm:cxn modelId="{F787C3F9-6B4B-47CA-B886-BE46B6906D93}" type="presOf" srcId="{B46705CA-AFAF-4D25-9809-0DE270A708A6}" destId="{882BA38F-3F57-4200-84E3-19979227F26E}" srcOrd="0" destOrd="3" presId="urn:microsoft.com/office/officeart/2005/8/layout/vList5"/>
    <dgm:cxn modelId="{1A6038DB-A8E8-45C5-9297-FE261AFA1C6C}" type="presOf" srcId="{93AF2540-228A-4177-85E4-275082AB2B25}" destId="{882BA38F-3F57-4200-84E3-19979227F26E}" srcOrd="0" destOrd="4" presId="urn:microsoft.com/office/officeart/2005/8/layout/vList5"/>
    <dgm:cxn modelId="{72665A58-0E8C-45DB-AE8F-0CEBC5D7657E}" srcId="{1D2C270C-DA67-4501-91E2-2E5F39CFEA82}" destId="{879959CD-4EB6-4339-BD5A-137B73E12157}" srcOrd="0" destOrd="0" parTransId="{B6159D60-040D-4AEF-A3D3-6C03B2CAB030}" sibTransId="{2B86AD2E-54A3-492D-88A4-53103541916C}"/>
    <dgm:cxn modelId="{8EDC286B-D304-4DB2-999E-5FDD8EFEA95B}" srcId="{1D2C270C-DA67-4501-91E2-2E5F39CFEA82}" destId="{84099EB7-C7FB-4B16-9380-D67CF5B9FF42}" srcOrd="2" destOrd="0" parTransId="{3FA454B1-411B-4D33-819C-806A6C4BB02D}" sibTransId="{F17B0B46-E9F5-423F-AE2F-E98DC9D7C781}"/>
    <dgm:cxn modelId="{8346AB77-8AD1-497E-804F-6E2142B22F6C}" srcId="{2BD113FE-EB24-4453-95A5-BE2A14E0C000}" destId="{03594119-59C2-4C18-9908-D12D19B8A818}" srcOrd="0" destOrd="0" parTransId="{4C7A7F30-7AD1-47C8-BA8A-0131361157BD}" sibTransId="{C69A4D40-66B6-4871-9EF6-63BB1B13EF78}"/>
    <dgm:cxn modelId="{3391C26E-5CAF-4373-8D1A-998A082C2C04}" type="presOf" srcId="{03594119-59C2-4C18-9908-D12D19B8A818}" destId="{182A1DBA-25CE-4B2B-A3DC-D72184150FBE}" srcOrd="0" destOrd="0" presId="urn:microsoft.com/office/officeart/2005/8/layout/vList5"/>
    <dgm:cxn modelId="{9CA71B21-CE7F-442B-AF6C-E00791B362E7}" type="presOf" srcId="{676CD991-E042-4D81-919F-E28956009988}" destId="{882BA38F-3F57-4200-84E3-19979227F26E}" srcOrd="0" destOrd="2" presId="urn:microsoft.com/office/officeart/2005/8/layout/vList5"/>
    <dgm:cxn modelId="{1D12D25A-6726-4521-AE49-417989FBFA68}" type="presOf" srcId="{5E38B1D7-9463-412E-8816-B6E9C502BBF9}" destId="{882BA38F-3F57-4200-84E3-19979227F26E}" srcOrd="0" destOrd="0" presId="urn:microsoft.com/office/officeart/2005/8/layout/vList5"/>
    <dgm:cxn modelId="{368B54F9-B896-4AFF-9833-2485D2CA943B}" srcId="{03594119-59C2-4C18-9908-D12D19B8A818}" destId="{5E38B1D7-9463-412E-8816-B6E9C502BBF9}" srcOrd="0" destOrd="0" parTransId="{3047276B-2617-415A-B81B-E15446303319}" sibTransId="{031E622C-E021-4D65-B392-663F586D965E}"/>
    <dgm:cxn modelId="{09767738-F018-4D6E-A563-7B93066D0B1B}" type="presOf" srcId="{879959CD-4EB6-4339-BD5A-137B73E12157}" destId="{47D0C237-CD0C-4D31-93A7-F3D6A20E0FE8}" srcOrd="0" destOrd="0" presId="urn:microsoft.com/office/officeart/2005/8/layout/vList5"/>
    <dgm:cxn modelId="{843B50C5-5FAC-4F98-9E58-F0DCAF7DCA2E}" srcId="{03594119-59C2-4C18-9908-D12D19B8A818}" destId="{B46705CA-AFAF-4D25-9809-0DE270A708A6}" srcOrd="3" destOrd="0" parTransId="{E8B4A831-FF6D-4A0E-B4BF-37C6D158B0E8}" sibTransId="{1980EF3D-8500-4150-9069-6DC22B47376E}"/>
    <dgm:cxn modelId="{9048BC55-6F4C-4D34-B808-B6777131F371}" type="presOf" srcId="{FA2E1FD7-B81E-4B64-9740-46404263DC7B}" destId="{882BA38F-3F57-4200-84E3-19979227F26E}" srcOrd="0" destOrd="1" presId="urn:microsoft.com/office/officeart/2005/8/layout/vList5"/>
    <dgm:cxn modelId="{A8D4942A-F654-400E-BE70-CD30ACFC95B0}" srcId="{1D2C270C-DA67-4501-91E2-2E5F39CFEA82}" destId="{BA84FD39-1206-498B-8E04-8E4F1737479B}" srcOrd="1" destOrd="0" parTransId="{2BA7F9EC-CE6A-4FA7-8901-B2AA15632AE0}" sibTransId="{B37685F6-4F36-4D0D-81BB-2B8A0952E82B}"/>
    <dgm:cxn modelId="{26CB8D8D-7DE3-4C9D-9DED-5DB27F3A67D2}" type="presOf" srcId="{2BD113FE-EB24-4453-95A5-BE2A14E0C000}" destId="{709F77E4-081A-4C66-BAD7-C64F8E52B506}" srcOrd="0" destOrd="0" presId="urn:microsoft.com/office/officeart/2005/8/layout/vList5"/>
    <dgm:cxn modelId="{3CB9BDF9-7724-41D7-9ACB-8B47373E1706}" srcId="{03594119-59C2-4C18-9908-D12D19B8A818}" destId="{FA2E1FD7-B81E-4B64-9740-46404263DC7B}" srcOrd="1" destOrd="0" parTransId="{35C7D5FA-C525-4484-AA1E-AB74058B6847}" sibTransId="{B1168CCB-F7B1-4094-86F1-263A6BFB2951}"/>
    <dgm:cxn modelId="{51DF4165-035E-41E0-AE33-377CFB4FE432}" srcId="{03594119-59C2-4C18-9908-D12D19B8A818}" destId="{676CD991-E042-4D81-919F-E28956009988}" srcOrd="2" destOrd="0" parTransId="{46C4BE60-3041-48E4-AD87-0194A7F92312}" sibTransId="{7DE63478-023C-4AC7-9DB3-35669F107C3B}"/>
    <dgm:cxn modelId="{96D0FD89-57D4-4677-AC5A-7977D3F63B1A}" type="presOf" srcId="{84099EB7-C7FB-4B16-9380-D67CF5B9FF42}" destId="{47D0C237-CD0C-4D31-93A7-F3D6A20E0FE8}" srcOrd="0" destOrd="2" presId="urn:microsoft.com/office/officeart/2005/8/layout/vList5"/>
    <dgm:cxn modelId="{C9398CBD-992D-4BB7-B0C6-F7019E1BF65E}" type="presParOf" srcId="{709F77E4-081A-4C66-BAD7-C64F8E52B506}" destId="{964687B6-61CF-40D3-8C21-5CC712992790}" srcOrd="0" destOrd="0" presId="urn:microsoft.com/office/officeart/2005/8/layout/vList5"/>
    <dgm:cxn modelId="{488132C0-492F-4943-ACDE-EE785FCF46DC}" type="presParOf" srcId="{964687B6-61CF-40D3-8C21-5CC712992790}" destId="{182A1DBA-25CE-4B2B-A3DC-D72184150FBE}" srcOrd="0" destOrd="0" presId="urn:microsoft.com/office/officeart/2005/8/layout/vList5"/>
    <dgm:cxn modelId="{753210D1-9F0C-481B-8901-9733DD1346EA}" type="presParOf" srcId="{964687B6-61CF-40D3-8C21-5CC712992790}" destId="{882BA38F-3F57-4200-84E3-19979227F26E}" srcOrd="1" destOrd="0" presId="urn:microsoft.com/office/officeart/2005/8/layout/vList5"/>
    <dgm:cxn modelId="{42381E7A-7F08-4CC1-B517-AACDE95786A8}" type="presParOf" srcId="{709F77E4-081A-4C66-BAD7-C64F8E52B506}" destId="{23098136-0B84-4120-96E1-7D530BA7E1B6}" srcOrd="1" destOrd="0" presId="urn:microsoft.com/office/officeart/2005/8/layout/vList5"/>
    <dgm:cxn modelId="{FD1CB0EE-3730-415E-8AF0-77C1599F4423}" type="presParOf" srcId="{709F77E4-081A-4C66-BAD7-C64F8E52B506}" destId="{B93473C7-A96B-484E-ADCA-7F5B807A2EB1}" srcOrd="2" destOrd="0" presId="urn:microsoft.com/office/officeart/2005/8/layout/vList5"/>
    <dgm:cxn modelId="{B30F43D1-1433-487D-A9DE-2B21993A9F48}" type="presParOf" srcId="{B93473C7-A96B-484E-ADCA-7F5B807A2EB1}" destId="{57C0307E-295A-477B-A669-EA009F17CE7F}" srcOrd="0" destOrd="0" presId="urn:microsoft.com/office/officeart/2005/8/layout/vList5"/>
    <dgm:cxn modelId="{F61138A9-3923-4B5C-AE78-8D36F11EA215}" type="presParOf" srcId="{B93473C7-A96B-484E-ADCA-7F5B807A2EB1}" destId="{47D0C237-CD0C-4D31-93A7-F3D6A20E0F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2E2FA6-7620-4C35-A682-40572F98C6D7}">
      <dsp:nvSpPr>
        <dsp:cNvPr id="0" name=""/>
        <dsp:cNvSpPr/>
      </dsp:nvSpPr>
      <dsp:spPr>
        <a:xfrm>
          <a:off x="0" y="0"/>
          <a:ext cx="7870800" cy="111176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</a:t>
          </a:r>
          <a:r>
            <a:rPr lang="pl-PL" sz="1400" kern="1200" dirty="0" smtClean="0"/>
            <a:t>CENTRALNY SYSTEM ZARZĄDZANIA KOMUNIKACJĄ MIEJSKĄ</a:t>
          </a:r>
          <a:endParaRPr lang="es-ES" sz="1400" kern="1200" dirty="0" smtClean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Wdrożenie etapu I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Projekt etapu II</a:t>
          </a:r>
          <a:endParaRPr lang="es-ES" sz="1100" kern="1200" dirty="0"/>
        </a:p>
      </dsp:txBody>
      <dsp:txXfrm>
        <a:off x="1685336" y="0"/>
        <a:ext cx="6185463" cy="1111764"/>
      </dsp:txXfrm>
    </dsp:sp>
    <dsp:sp modelId="{F3327A41-3B0C-4985-8134-F3913878C903}">
      <dsp:nvSpPr>
        <dsp:cNvPr id="0" name=""/>
        <dsp:cNvSpPr/>
      </dsp:nvSpPr>
      <dsp:spPr>
        <a:xfrm>
          <a:off x="111176" y="111176"/>
          <a:ext cx="1574160" cy="8894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F7FFC-3B2C-44B8-A14D-525B786A8506}">
      <dsp:nvSpPr>
        <dsp:cNvPr id="0" name=""/>
        <dsp:cNvSpPr/>
      </dsp:nvSpPr>
      <dsp:spPr>
        <a:xfrm>
          <a:off x="0" y="1222940"/>
          <a:ext cx="7870800" cy="1224485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20950"/>
            <a:satOff val="-924"/>
            <a:lumOff val="127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 </a:t>
          </a:r>
          <a:r>
            <a:rPr lang="pl-PL" sz="1400" kern="1200" dirty="0" smtClean="0"/>
            <a:t>SYSTEM TARYFOWY I BILETOWY</a:t>
          </a:r>
          <a:endParaRPr lang="es-E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Elementy systemu biletowego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Konfiguracja i elastyczność taryf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Zalety systemu taryfowego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100" kern="1200" dirty="0" smtClean="0"/>
            <a:t>Szczecińska Karta Aglomeracyjna</a:t>
          </a:r>
          <a:endParaRPr lang="es-ES" sz="1100" kern="1200" dirty="0"/>
        </a:p>
      </dsp:txBody>
      <dsp:txXfrm>
        <a:off x="1685336" y="1222940"/>
        <a:ext cx="6185463" cy="1224485"/>
      </dsp:txXfrm>
    </dsp:sp>
    <dsp:sp modelId="{CF33ABB0-BCB3-4965-B95F-3BD8BC837B9B}">
      <dsp:nvSpPr>
        <dsp:cNvPr id="0" name=""/>
        <dsp:cNvSpPr/>
      </dsp:nvSpPr>
      <dsp:spPr>
        <a:xfrm>
          <a:off x="111176" y="1390477"/>
          <a:ext cx="1574160" cy="8894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08AF5-4DC4-4A81-8083-13C869C47E48}">
      <dsp:nvSpPr>
        <dsp:cNvPr id="0" name=""/>
        <dsp:cNvSpPr/>
      </dsp:nvSpPr>
      <dsp:spPr>
        <a:xfrm>
          <a:off x="0" y="2558602"/>
          <a:ext cx="7870800" cy="1111764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41900"/>
            <a:satOff val="-1848"/>
            <a:lumOff val="2554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PRZYKŁAD WDROŻENIA ZINTEGROWANEGO METROPOLITALNEGO SYSTEMU BILETOWEGO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 </a:t>
          </a:r>
          <a:endParaRPr lang="es-E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100" kern="1200" dirty="0"/>
        </a:p>
      </dsp:txBody>
      <dsp:txXfrm>
        <a:off x="1685336" y="2558602"/>
        <a:ext cx="6185463" cy="1111764"/>
      </dsp:txXfrm>
    </dsp:sp>
    <dsp:sp modelId="{812D82E7-AD3C-4DCD-A709-E98DEEAF6F52}">
      <dsp:nvSpPr>
        <dsp:cNvPr id="0" name=""/>
        <dsp:cNvSpPr/>
      </dsp:nvSpPr>
      <dsp:spPr>
        <a:xfrm>
          <a:off x="111176" y="2669779"/>
          <a:ext cx="1574160" cy="88941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60AC18-AC2C-4180-8CB4-3BD9B1E831D0}">
      <dsp:nvSpPr>
        <dsp:cNvPr id="0" name=""/>
        <dsp:cNvSpPr/>
      </dsp:nvSpPr>
      <dsp:spPr>
        <a:xfrm>
          <a:off x="0" y="3247818"/>
          <a:ext cx="5245289" cy="10660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kern="1200" dirty="0" smtClean="0"/>
            <a:t>INTELIGENTNE KARTY / BILETY</a:t>
          </a:r>
          <a:endParaRPr lang="es-ES" sz="1900" kern="1200" dirty="0"/>
        </a:p>
      </dsp:txBody>
      <dsp:txXfrm>
        <a:off x="0" y="3247818"/>
        <a:ext cx="5245289" cy="575643"/>
      </dsp:txXfrm>
    </dsp:sp>
    <dsp:sp modelId="{D547DE7B-A96D-40F1-B486-4F8ADCEEA2E3}">
      <dsp:nvSpPr>
        <dsp:cNvPr id="0" name=""/>
        <dsp:cNvSpPr/>
      </dsp:nvSpPr>
      <dsp:spPr>
        <a:xfrm>
          <a:off x="0" y="3802142"/>
          <a:ext cx="5245289" cy="4903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Na podstawie jednego fizycznego nośnika</a:t>
          </a:r>
          <a:endParaRPr lang="es-ES" sz="1400" kern="1200" dirty="0" smtClean="0"/>
        </a:p>
      </dsp:txBody>
      <dsp:txXfrm>
        <a:off x="0" y="3802142"/>
        <a:ext cx="5245289" cy="490363"/>
      </dsp:txXfrm>
    </dsp:sp>
    <dsp:sp modelId="{1948485D-B358-45A1-A2E7-CF0E6B1330CA}">
      <dsp:nvSpPr>
        <dsp:cNvPr id="0" name=""/>
        <dsp:cNvSpPr/>
      </dsp:nvSpPr>
      <dsp:spPr>
        <a:xfrm rot="10800000">
          <a:off x="0" y="1624290"/>
          <a:ext cx="5245289" cy="16395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u="none" kern="1200" dirty="0" smtClean="0"/>
            <a:t>S</a:t>
          </a:r>
          <a:r>
            <a:rPr lang="pl-PL" sz="1900" u="none" kern="1200" dirty="0" smtClean="0"/>
            <a:t>YSTEM BILETOWY</a:t>
          </a:r>
          <a:endParaRPr lang="es-ES" sz="1900" u="none" kern="1200" dirty="0"/>
        </a:p>
      </dsp:txBody>
      <dsp:txXfrm>
        <a:off x="0" y="1624290"/>
        <a:ext cx="5245289" cy="575470"/>
      </dsp:txXfrm>
    </dsp:sp>
    <dsp:sp modelId="{F7980494-C4CA-4F5F-8B8D-A813599CFEBA}">
      <dsp:nvSpPr>
        <dsp:cNvPr id="0" name=""/>
        <dsp:cNvSpPr/>
      </dsp:nvSpPr>
      <dsp:spPr>
        <a:xfrm>
          <a:off x="0" y="2199761"/>
          <a:ext cx="5245289" cy="490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 Zastosowaniu </a:t>
          </a:r>
          <a:r>
            <a:rPr lang="pl-PL" sz="1400" kern="1200" dirty="0" smtClean="0"/>
            <a:t>konkretnej technologii zapłaty/wstępu/zarządzania w różnych środkach transportu</a:t>
          </a:r>
          <a:endParaRPr lang="es-ES" sz="1400" kern="1200" dirty="0"/>
        </a:p>
      </dsp:txBody>
      <dsp:txXfrm>
        <a:off x="0" y="2199761"/>
        <a:ext cx="5245289" cy="490215"/>
      </dsp:txXfrm>
    </dsp:sp>
    <dsp:sp modelId="{0064AD34-903C-423C-8891-033AB76747A2}">
      <dsp:nvSpPr>
        <dsp:cNvPr id="0" name=""/>
        <dsp:cNvSpPr/>
      </dsp:nvSpPr>
      <dsp:spPr>
        <a:xfrm rot="10800000">
          <a:off x="0" y="8"/>
          <a:ext cx="5245289" cy="16395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POLIT</a:t>
          </a:r>
          <a:r>
            <a:rPr lang="pl-PL" sz="1900" kern="1200" dirty="0" smtClean="0"/>
            <a:t>YKI TARYFOWE</a:t>
          </a:r>
          <a:endParaRPr lang="es-ES" sz="1900" kern="1200" dirty="0"/>
        </a:p>
      </dsp:txBody>
      <dsp:txXfrm>
        <a:off x="0" y="8"/>
        <a:ext cx="5245289" cy="575470"/>
      </dsp:txXfrm>
    </dsp:sp>
    <dsp:sp modelId="{F8E920BD-C241-4248-A4FC-6C235806FFF2}">
      <dsp:nvSpPr>
        <dsp:cNvPr id="0" name=""/>
        <dsp:cNvSpPr/>
      </dsp:nvSpPr>
      <dsp:spPr>
        <a:xfrm>
          <a:off x="0" y="576233"/>
          <a:ext cx="5245289" cy="4902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500" u="none" kern="1200" cap="none" baseline="0" dirty="0" smtClean="0"/>
            <a:t>Zarząd Transportu ustanawia przepisy</a:t>
          </a:r>
          <a:endParaRPr lang="es-ES" sz="1500" kern="1200" cap="none" baseline="0" dirty="0"/>
        </a:p>
      </dsp:txBody>
      <dsp:txXfrm>
        <a:off x="0" y="576233"/>
        <a:ext cx="5245289" cy="4902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BA38F-3F57-4200-84E3-19979227F26E}">
      <dsp:nvSpPr>
        <dsp:cNvPr id="0" name=""/>
        <dsp:cNvSpPr/>
      </dsp:nvSpPr>
      <dsp:spPr>
        <a:xfrm rot="5400000">
          <a:off x="4300426" y="-1403236"/>
          <a:ext cx="2283543" cy="5122068"/>
        </a:xfrm>
        <a:prstGeom prst="round2SameRect">
          <a:avLst/>
        </a:prstGeom>
        <a:solidFill>
          <a:schemeClr val="tx2">
            <a:alpha val="47000"/>
          </a:schemeClr>
        </a:solidFill>
        <a:ln w="285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4625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/>
            <a:t>Pozwala rozwijać globalne polityki taryfowe, dla regionu lub województwa</a:t>
          </a:r>
          <a:endParaRPr lang="es-ES" sz="1600" b="0" kern="1200" dirty="0"/>
        </a:p>
        <a:p>
          <a:pPr marL="174625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/>
            <a:t>Realizacja polityki społecznej </a:t>
          </a:r>
          <a:r>
            <a:rPr lang="es-ES" sz="1600" b="0" kern="1200" dirty="0" smtClean="0"/>
            <a:t>(</a:t>
          </a:r>
          <a:r>
            <a:rPr lang="pl-PL" sz="1600" b="0" kern="1200" dirty="0" smtClean="0"/>
            <a:t>osoby starsze</a:t>
          </a:r>
          <a:r>
            <a:rPr lang="es-ES" sz="1600" b="0" kern="1200" dirty="0" smtClean="0"/>
            <a:t>, </a:t>
          </a:r>
          <a:r>
            <a:rPr lang="pl-PL" sz="1600" b="0" kern="1200" dirty="0" smtClean="0"/>
            <a:t>itd.</a:t>
          </a:r>
          <a:r>
            <a:rPr lang="es-ES" sz="1600" b="0" kern="1200" dirty="0" smtClean="0"/>
            <a:t>)  </a:t>
          </a:r>
          <a:r>
            <a:rPr lang="pl-PL" sz="1600" b="0" kern="1200" dirty="0" smtClean="0"/>
            <a:t>i/lub geograficznej </a:t>
          </a:r>
          <a:endParaRPr lang="es-ES" sz="1600" b="0" kern="1200" dirty="0"/>
        </a:p>
        <a:p>
          <a:pPr marL="174625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/>
            <a:t>Wdrażanie nowych biletów/usług</a:t>
          </a:r>
          <a:endParaRPr lang="es-ES" sz="1600" b="0" kern="1200" dirty="0" smtClean="0"/>
        </a:p>
        <a:p>
          <a:pPr marL="174625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/>
            <a:t>Umożliwia wpływanie na przyzwyczajenia w zakresie użytkowania</a:t>
          </a:r>
          <a:endParaRPr lang="es-ES" sz="1600" b="0" kern="1200" dirty="0" smtClean="0"/>
        </a:p>
        <a:p>
          <a:pPr marL="174625" lvl="1" indent="-174625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/>
            <a:t>Wzrost popularności transportu</a:t>
          </a:r>
          <a:endParaRPr lang="es-ES" sz="1600" b="0" kern="1200" dirty="0" smtClean="0"/>
        </a:p>
      </dsp:txBody>
      <dsp:txXfrm rot="5400000">
        <a:off x="4300426" y="-1403236"/>
        <a:ext cx="2283543" cy="5122068"/>
      </dsp:txXfrm>
    </dsp:sp>
    <dsp:sp modelId="{182A1DBA-25CE-4B2B-A3DC-D72184150FBE}">
      <dsp:nvSpPr>
        <dsp:cNvPr id="0" name=""/>
        <dsp:cNvSpPr/>
      </dsp:nvSpPr>
      <dsp:spPr>
        <a:xfrm>
          <a:off x="0" y="57"/>
          <a:ext cx="2881163" cy="2315478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DLA ADMINISTRACJI I OPERATORÓW</a:t>
          </a:r>
          <a:endParaRPr lang="es-ES" sz="2300" kern="1200" dirty="0"/>
        </a:p>
      </dsp:txBody>
      <dsp:txXfrm>
        <a:off x="0" y="57"/>
        <a:ext cx="2881163" cy="2315478"/>
      </dsp:txXfrm>
    </dsp:sp>
    <dsp:sp modelId="{47D0C237-CD0C-4D31-93A7-F3D6A20E0FE8}">
      <dsp:nvSpPr>
        <dsp:cNvPr id="0" name=""/>
        <dsp:cNvSpPr/>
      </dsp:nvSpPr>
      <dsp:spPr>
        <a:xfrm rot="5400000">
          <a:off x="4516006" y="1028015"/>
          <a:ext cx="1852382" cy="5122068"/>
        </a:xfrm>
        <a:prstGeom prst="round2SameRect">
          <a:avLst/>
        </a:prstGeom>
        <a:solidFill>
          <a:schemeClr val="accent5">
            <a:tint val="40000"/>
            <a:alpha val="90000"/>
            <a:hueOff val="6509837"/>
            <a:satOff val="-11474"/>
            <a:lumOff val="1707"/>
            <a:alphaOff val="0"/>
          </a:schemeClr>
        </a:solidFill>
        <a:ln w="28575" cap="flat" cmpd="sng" algn="ctr">
          <a:solidFill>
            <a:schemeClr val="accent5">
              <a:tint val="40000"/>
              <a:alpha val="90000"/>
              <a:hueOff val="6509837"/>
              <a:satOff val="-11474"/>
              <a:lumOff val="17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/>
            <a:t>Korzyści ekonomiczne </a:t>
          </a:r>
          <a:r>
            <a:rPr lang="es-ES" sz="1600" b="0" kern="1200" dirty="0" smtClean="0"/>
            <a:t>(</a:t>
          </a:r>
          <a:r>
            <a:rPr lang="pl-PL" sz="1600" b="0" kern="1200" dirty="0" smtClean="0"/>
            <a:t>różnego rodzaju bilety</a:t>
          </a:r>
          <a:r>
            <a:rPr lang="es-ES" sz="1600" b="0" kern="1200" dirty="0" smtClean="0"/>
            <a:t>, </a:t>
          </a:r>
          <a:r>
            <a:rPr lang="pl-PL" sz="1600" b="0" kern="1200" dirty="0" smtClean="0"/>
            <a:t>przesiadki</a:t>
          </a:r>
          <a:r>
            <a:rPr lang="es-ES" sz="1600" b="0" kern="1200" dirty="0" smtClean="0"/>
            <a:t>)</a:t>
          </a:r>
          <a:endParaRPr lang="es-E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/>
            <a:t>Usprawnia i automatyzuje dostęp do środków transportu</a:t>
          </a:r>
          <a:endParaRPr lang="es-ES" sz="16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0" kern="1200" dirty="0" smtClean="0"/>
            <a:t>Ułatwia obsługę, umożliwia szybkie przesiadki</a:t>
          </a:r>
          <a:endParaRPr lang="es-ES" sz="1600" b="0" kern="1200" dirty="0" smtClean="0"/>
        </a:p>
      </dsp:txBody>
      <dsp:txXfrm rot="5400000">
        <a:off x="4516006" y="1028015"/>
        <a:ext cx="1852382" cy="5122068"/>
      </dsp:txXfrm>
    </dsp:sp>
    <dsp:sp modelId="{57C0307E-295A-477B-A669-EA009F17CE7F}">
      <dsp:nvSpPr>
        <dsp:cNvPr id="0" name=""/>
        <dsp:cNvSpPr/>
      </dsp:nvSpPr>
      <dsp:spPr>
        <a:xfrm>
          <a:off x="0" y="2431368"/>
          <a:ext cx="2881163" cy="2315478"/>
        </a:xfrm>
        <a:prstGeom prst="roundRect">
          <a:avLst/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DLA MIESZKAŃCA</a:t>
          </a:r>
          <a:endParaRPr lang="es-ES" sz="2300" kern="1200" dirty="0"/>
        </a:p>
      </dsp:txBody>
      <dsp:txXfrm>
        <a:off x="0" y="2431368"/>
        <a:ext cx="2881163" cy="2315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2EF40-6ACB-4F17-AEF7-057D8DE6F129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9DDBB-4F6D-46AA-8657-FA8EDFDF3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4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defTabSz="928688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defTabSz="928688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defTabSz="928688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defTabSz="928688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algn="ctr" defTabSz="928688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eaLnBrk="1" hangingPunct="1"/>
            <a:fld id="{DB217D85-D949-4ACB-9F22-05693659D813}" type="slidenum">
              <a:rPr lang="en-US" sz="1200" smtClean="0">
                <a:solidFill>
                  <a:schemeClr val="tx1"/>
                </a:solidFill>
                <a:latin typeface="Myriad Landor" pitchFamily="1" charset="0"/>
              </a:rPr>
              <a:pPr eaLnBrk="1" hangingPunct="1"/>
              <a:t>3</a:t>
            </a:fld>
            <a:endParaRPr lang="en-US" sz="1200" smtClean="0">
              <a:solidFill>
                <a:schemeClr val="tx1"/>
              </a:solidFill>
              <a:latin typeface="Myriad Landor" pitchFamily="1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760413"/>
            <a:ext cx="4578350" cy="343376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907" y="4343216"/>
            <a:ext cx="5946187" cy="411663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06" tIns="44754" rIns="89506" bIns="44754"/>
          <a:lstStyle/>
          <a:p>
            <a:pPr marL="431800" indent="-431800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05C5446-E5E7-4374-A395-4604D9EE6465}" type="datetimeFigureOut">
              <a:rPr lang="en-US" smtClean="0"/>
              <a:pPr/>
              <a:t>4/25/2012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F6DE3C-5170-4D4C-A3E3-55FA4B1DC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589240"/>
          </a:xfrm>
        </p:spPr>
        <p:txBody>
          <a:bodyPr>
            <a:normAutofit/>
          </a:bodyPr>
          <a:lstStyle/>
          <a:p>
            <a:pPr lvl="0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>Projekt </a:t>
            </a:r>
            <a:r>
              <a:rPr lang="pl-PL" sz="3600" b="1" dirty="0"/>
              <a:t>poprawy jakości transportu miejskiego w aglomeracji szczecińskiej narzędziem technicznego wsparcia integracji transportu publicznego w Szczecińskim Obszarze </a:t>
            </a:r>
            <a:r>
              <a:rPr lang="pl-PL" sz="3600" b="1" dirty="0" smtClean="0"/>
              <a:t>Metropolitalnym</a:t>
            </a:r>
            <a:r>
              <a:rPr lang="pl-PL" sz="1000" dirty="0"/>
              <a:t/>
            </a:r>
            <a:br>
              <a:rPr lang="pl-PL" sz="1000" dirty="0"/>
            </a:br>
            <a:r>
              <a:rPr lang="pl-PL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30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9 Diagrama"/>
          <p:cNvGraphicFramePr/>
          <p:nvPr>
            <p:extLst>
              <p:ext uri="{D42A27DB-BD31-4B8C-83A1-F6EECF244321}">
                <p14:modId xmlns="" xmlns:p14="http://schemas.microsoft.com/office/powerpoint/2010/main" val="3781536858"/>
              </p:ext>
            </p:extLst>
          </p:nvPr>
        </p:nvGraphicFramePr>
        <p:xfrm>
          <a:off x="563468" y="1109781"/>
          <a:ext cx="5245290" cy="431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829050"/>
            <a:ext cx="23526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046163"/>
            <a:ext cx="23526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600" dirty="0" smtClean="0"/>
              <a:t>ELEMENTY SYSTEMU BILETOWEGO</a:t>
            </a:r>
            <a:r>
              <a:rPr lang="en-US" dirty="0" smtClean="0"/>
              <a:t/>
            </a:r>
            <a:br>
              <a:rPr lang="en-US" dirty="0" smtClean="0"/>
            </a:b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7060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612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z="3600" dirty="0" smtClean="0"/>
              <a:t>KONFIGURACJA TARYF</a:t>
            </a:r>
            <a:endParaRPr lang="es-ES" sz="3600" dirty="0" smtClean="0"/>
          </a:p>
        </p:txBody>
      </p:sp>
      <p:sp>
        <p:nvSpPr>
          <p:cNvPr id="3" name="9 Rectángulo"/>
          <p:cNvSpPr>
            <a:spLocks noChangeArrowheads="1"/>
          </p:cNvSpPr>
          <p:nvPr/>
        </p:nvSpPr>
        <p:spPr bwMode="auto">
          <a:xfrm>
            <a:off x="460845" y="1223606"/>
            <a:ext cx="5337175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3538" indent="-363538" algn="l">
              <a:buFont typeface="Wingdings" pitchFamily="2" charset="2"/>
              <a:buChar char="§"/>
            </a:pPr>
            <a:endParaRPr lang="es-ES" dirty="0">
              <a:solidFill>
                <a:schemeClr val="tx1"/>
              </a:solidFill>
              <a:latin typeface="+mj-lt"/>
            </a:endParaRPr>
          </a:p>
          <a:p>
            <a:pPr marL="363538" indent="-363538" algn="l">
              <a:buFont typeface="Wingdings" pitchFamily="2" charset="2"/>
              <a:buChar char="§"/>
            </a:pPr>
            <a:r>
              <a:rPr lang="es-ES" sz="1800" dirty="0" err="1">
                <a:solidFill>
                  <a:schemeClr val="tx1"/>
                </a:solidFill>
                <a:latin typeface="+mj-lt"/>
              </a:rPr>
              <a:t>Defin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iowanie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sieci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t</a:t>
            </a:r>
            <a:r>
              <a:rPr lang="es-ES" sz="1800" dirty="0" err="1">
                <a:solidFill>
                  <a:schemeClr val="tx1"/>
                </a:solidFill>
                <a:latin typeface="+mj-lt"/>
              </a:rPr>
              <a:t>ransport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owej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 (opera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torzy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strefy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, l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inie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, p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rzystanki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s-ES" sz="1800" dirty="0" err="1">
                <a:solidFill>
                  <a:schemeClr val="tx1"/>
                </a:solidFill>
                <a:latin typeface="+mj-lt"/>
              </a:rPr>
              <a:t>tra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sy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i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przejazdy</a:t>
            </a:r>
            <a:r>
              <a:rPr lang="es-ES" sz="1800" dirty="0" smtClean="0">
                <a:solidFill>
                  <a:schemeClr val="tx1"/>
                </a:solidFill>
                <a:latin typeface="+mj-lt"/>
              </a:rPr>
              <a:t>)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  <a:p>
            <a:pPr marL="363538" indent="-363538" algn="l">
              <a:buFont typeface="Wingdings" pitchFamily="2" charset="2"/>
              <a:buChar char="§"/>
            </a:pPr>
            <a:endParaRPr lang="es-ES" sz="1800" dirty="0">
              <a:solidFill>
                <a:schemeClr val="tx1"/>
              </a:solidFill>
              <a:latin typeface="+mj-lt"/>
            </a:endParaRPr>
          </a:p>
          <a:p>
            <a:pPr marL="363538" indent="-363538" algn="l">
              <a:buFont typeface="Wingdings" pitchFamily="2" charset="2"/>
              <a:buChar char="§"/>
            </a:pPr>
            <a:r>
              <a:rPr lang="es-ES" sz="1800" dirty="0" err="1">
                <a:solidFill>
                  <a:schemeClr val="tx1"/>
                </a:solidFill>
                <a:latin typeface="+mj-lt"/>
              </a:rPr>
              <a:t>Tar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yfy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 (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saldo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sprzedaż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doładowania</a:t>
            </a:r>
            <a:r>
              <a:rPr lang="es-ES" sz="1800" dirty="0" smtClean="0">
                <a:solidFill>
                  <a:schemeClr val="tx1"/>
                </a:solidFill>
                <a:latin typeface="+mj-lt"/>
              </a:rPr>
              <a:t>)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  <a:p>
            <a:pPr marL="363538" indent="-363538" algn="l">
              <a:buFont typeface="Wingdings" pitchFamily="2" charset="2"/>
              <a:buChar char="§"/>
            </a:pPr>
            <a:endParaRPr lang="es-ES" sz="1800" dirty="0">
              <a:solidFill>
                <a:schemeClr val="tx1"/>
              </a:solidFill>
              <a:latin typeface="+mj-lt"/>
            </a:endParaRPr>
          </a:p>
          <a:p>
            <a:pPr marL="363538" indent="-363538" algn="l">
              <a:buFont typeface="Wingdings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Kalendarze</a:t>
            </a:r>
          </a:p>
          <a:p>
            <a:pPr marL="363538" indent="-363538" algn="l">
              <a:buFont typeface="Wingdings" pitchFamily="2" charset="2"/>
              <a:buChar char="§"/>
            </a:pPr>
            <a:endParaRPr lang="es-ES" sz="1800" dirty="0">
              <a:solidFill>
                <a:schemeClr val="tx1"/>
              </a:solidFill>
              <a:latin typeface="+mj-lt"/>
            </a:endParaRPr>
          </a:p>
          <a:p>
            <a:pPr marL="363538" indent="-363538" algn="l">
              <a:buFont typeface="Wingdings" pitchFamily="2" charset="2"/>
              <a:buChar char="§"/>
            </a:pPr>
            <a:r>
              <a:rPr lang="es-ES" sz="1800" dirty="0" err="1">
                <a:solidFill>
                  <a:schemeClr val="tx1"/>
                </a:solidFill>
                <a:latin typeface="+mj-lt"/>
              </a:rPr>
              <a:t>Defini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owanie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biletów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 </a:t>
            </a:r>
            <a:endParaRPr lang="pl-PL" sz="1800" dirty="0" smtClean="0">
              <a:solidFill>
                <a:schemeClr val="tx1"/>
              </a:solidFill>
              <a:latin typeface="+mj-lt"/>
            </a:endParaRPr>
          </a:p>
          <a:p>
            <a:pPr marL="363538" indent="-363538" algn="l">
              <a:buFont typeface="Wingdings" pitchFamily="2" charset="2"/>
              <a:buChar char="§"/>
            </a:pPr>
            <a:endParaRPr lang="es-ES" sz="1800" dirty="0">
              <a:solidFill>
                <a:schemeClr val="tx1"/>
              </a:solidFill>
              <a:latin typeface="+mj-lt"/>
            </a:endParaRPr>
          </a:p>
          <a:p>
            <a:pPr marL="363538" indent="-363538" algn="l">
              <a:buFont typeface="Wingdings" pitchFamily="2" charset="2"/>
              <a:buChar char="§"/>
            </a:pPr>
            <a:r>
              <a:rPr lang="pl-PL" sz="1800" dirty="0">
                <a:solidFill>
                  <a:schemeClr val="tx1"/>
                </a:solidFill>
                <a:latin typeface="+mj-lt"/>
              </a:rPr>
              <a:t>Rodzaje </a:t>
            </a:r>
            <a:r>
              <a:rPr lang="pl-PL" sz="1800" dirty="0" smtClean="0">
                <a:solidFill>
                  <a:schemeClr val="tx1"/>
                </a:solidFill>
                <a:latin typeface="+mj-lt"/>
              </a:rPr>
              <a:t>nośników</a:t>
            </a:r>
          </a:p>
          <a:p>
            <a:pPr marL="363538" indent="-363538" algn="l">
              <a:buFont typeface="Wingdings" pitchFamily="2" charset="2"/>
              <a:buChar char="§"/>
            </a:pPr>
            <a:endParaRPr lang="es-ES" sz="1800" dirty="0">
              <a:solidFill>
                <a:schemeClr val="tx1"/>
              </a:solidFill>
              <a:latin typeface="+mj-lt"/>
            </a:endParaRPr>
          </a:p>
          <a:p>
            <a:pPr marL="363538" indent="-363538" algn="l">
              <a:buFont typeface="Wingdings" pitchFamily="2" charset="2"/>
              <a:buChar char="§"/>
            </a:pPr>
            <a:r>
              <a:rPr lang="es-ES" sz="1800" dirty="0" err="1">
                <a:solidFill>
                  <a:schemeClr val="tx1"/>
                </a:solidFill>
                <a:latin typeface="+mj-lt"/>
              </a:rPr>
              <a:t>Defini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owanie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 Sieci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Doładowań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 (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autobusy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800" dirty="0" err="1">
                <a:solidFill>
                  <a:schemeClr val="tx1"/>
                </a:solidFill>
                <a:latin typeface="+mj-lt"/>
              </a:rPr>
              <a:t>biletomaty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bankomaty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800" dirty="0">
                <a:solidFill>
                  <a:schemeClr val="tx1"/>
                </a:solidFill>
                <a:latin typeface="+mj-lt"/>
              </a:rPr>
              <a:t>kioski</a:t>
            </a:r>
            <a:r>
              <a:rPr lang="es-ES" sz="1800" dirty="0">
                <a:solidFill>
                  <a:schemeClr val="tx1"/>
                </a:solidFill>
                <a:latin typeface="+mj-lt"/>
              </a:rPr>
              <a:t>, Internet )</a:t>
            </a:r>
          </a:p>
          <a:p>
            <a:pPr marL="363538" indent="-363538" algn="l">
              <a:buFont typeface="Wingdings" pitchFamily="2" charset="2"/>
              <a:buChar char="§"/>
            </a:pPr>
            <a:endParaRPr lang="es-ES" sz="1800" dirty="0">
              <a:solidFill>
                <a:schemeClr val="tx1"/>
              </a:solidFill>
            </a:endParaRPr>
          </a:p>
          <a:p>
            <a:pPr marL="363538" indent="-363538" algn="l">
              <a:buFont typeface="Wingdings" pitchFamily="2" charset="2"/>
              <a:buChar char="§"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" name="Picture 2" descr="C:\GMV\Marketing\Material corporativo NEW LOGO\material corporativo new-GSP\FOTOS\equipos\EXPENDEDORA NUE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736"/>
          <a:stretch>
            <a:fillRect/>
          </a:stretch>
        </p:blipFill>
        <p:spPr bwMode="auto">
          <a:xfrm>
            <a:off x="6070600" y="1136650"/>
            <a:ext cx="2878138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490" b="11134"/>
          <a:stretch>
            <a:fillRect/>
          </a:stretch>
        </p:blipFill>
        <p:spPr bwMode="auto">
          <a:xfrm>
            <a:off x="6070600" y="3624263"/>
            <a:ext cx="2878138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060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6127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z="3600" dirty="0" smtClean="0"/>
              <a:t>ELASTYCZNOŚĆ </a:t>
            </a:r>
            <a:r>
              <a:rPr lang="es-ES" sz="3600" dirty="0" smtClean="0"/>
              <a:t>TAR</a:t>
            </a:r>
            <a:r>
              <a:rPr lang="pl-PL" sz="3600" dirty="0" smtClean="0"/>
              <a:t>YF</a:t>
            </a:r>
            <a:endParaRPr lang="es-ES" sz="3600" dirty="0" smtClean="0"/>
          </a:p>
        </p:txBody>
      </p:sp>
      <p:sp>
        <p:nvSpPr>
          <p:cNvPr id="3" name="9 Rectángulo"/>
          <p:cNvSpPr>
            <a:spLocks noChangeArrowheads="1"/>
          </p:cNvSpPr>
          <p:nvPr/>
        </p:nvSpPr>
        <p:spPr bwMode="auto">
          <a:xfrm>
            <a:off x="613101" y="1124744"/>
            <a:ext cx="8090991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63538" indent="-363538" algn="l">
              <a:buFont typeface="Wingdings" pitchFamily="2" charset="2"/>
              <a:buChar char="§"/>
            </a:pPr>
            <a:endParaRPr lang="es-ES" dirty="0">
              <a:solidFill>
                <a:schemeClr val="tx1"/>
              </a:solidFill>
            </a:endParaRPr>
          </a:p>
          <a:p>
            <a:pPr marL="363538" indent="-363538" algn="l"/>
            <a:r>
              <a:rPr lang="pl-PL" sz="1600" dirty="0">
                <a:solidFill>
                  <a:schemeClr val="tx1"/>
                </a:solidFill>
                <a:latin typeface="+mj-lt"/>
              </a:rPr>
              <a:t>Taryfa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zbiór cen przypisanych do danego profilu lub rodzaju użytkowników</a:t>
            </a:r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marL="820738" lvl="1" indent="-363538" algn="l">
              <a:buFont typeface="Wingdings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TAR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YFY STAŁE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: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miejskie</a:t>
            </a:r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marL="820738" lvl="1" indent="-363538" algn="l">
              <a:buFont typeface="Wingdings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TAR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Y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FA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według stref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6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pl-PL" sz="1600" dirty="0" smtClean="0">
                <a:solidFill>
                  <a:schemeClr val="tx1"/>
                </a:solidFill>
                <a:latin typeface="+mj-lt"/>
              </a:rPr>
              <a:t>gmina </a:t>
            </a:r>
            <a:r>
              <a:rPr lang="es-ES" sz="1600" dirty="0" smtClean="0">
                <a:solidFill>
                  <a:schemeClr val="tx1"/>
                </a:solidFill>
                <a:latin typeface="+mj-lt"/>
              </a:rPr>
              <a:t>A,</a:t>
            </a:r>
            <a:r>
              <a:rPr lang="pl-PL" sz="1600" dirty="0" smtClean="0">
                <a:solidFill>
                  <a:schemeClr val="tx1"/>
                </a:solidFill>
                <a:latin typeface="+mj-lt"/>
              </a:rPr>
              <a:t> gminy</a:t>
            </a:r>
            <a:r>
              <a:rPr lang="es-ES" sz="1600" dirty="0" smtClean="0">
                <a:solidFill>
                  <a:schemeClr val="tx1"/>
                </a:solidFill>
                <a:latin typeface="+mj-lt"/>
              </a:rPr>
              <a:t> A-B</a:t>
            </a:r>
            <a:r>
              <a:rPr lang="pl-PL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itp.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820738" lvl="1" indent="-363538" algn="l">
              <a:buFont typeface="Wingdings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TAR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Y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FA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według przystanków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 (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początkowy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-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końcowy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)</a:t>
            </a:r>
          </a:p>
          <a:p>
            <a:pPr marL="820738" lvl="1" indent="-363538" algn="l">
              <a:buFont typeface="Wingdings" pitchFamily="2" charset="2"/>
              <a:buChar char="§"/>
            </a:pPr>
            <a:r>
              <a:rPr lang="es-ES" sz="1600" dirty="0">
                <a:solidFill>
                  <a:schemeClr val="tx1"/>
                </a:solidFill>
                <a:latin typeface="+mj-lt"/>
              </a:rPr>
              <a:t>TAR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Y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FA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według liczby przesiadek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 </a:t>
            </a:r>
            <a:endParaRPr lang="pl-PL" sz="1600" dirty="0" smtClean="0">
              <a:solidFill>
                <a:schemeClr val="tx1"/>
              </a:solidFill>
              <a:latin typeface="+mj-lt"/>
            </a:endParaRPr>
          </a:p>
          <a:p>
            <a:pPr marL="820738" lvl="1" indent="-363538" algn="l">
              <a:buFont typeface="Wingdings" pitchFamily="2" charset="2"/>
              <a:buChar char="§"/>
            </a:pPr>
            <a:r>
              <a:rPr lang="pl-PL" sz="1600" dirty="0" smtClean="0">
                <a:latin typeface="+mj-lt"/>
              </a:rPr>
              <a:t>TARYFA według linii</a:t>
            </a:r>
          </a:p>
          <a:p>
            <a:pPr marL="820738" lvl="1" indent="-363538" algn="l">
              <a:buFont typeface="Wingdings" pitchFamily="2" charset="2"/>
              <a:buChar char="§"/>
            </a:pPr>
            <a:r>
              <a:rPr lang="pl-PL" sz="1600" dirty="0" smtClean="0">
                <a:solidFill>
                  <a:schemeClr val="tx1"/>
                </a:solidFill>
                <a:latin typeface="+mj-lt"/>
              </a:rPr>
              <a:t>TARYFA według czasu</a:t>
            </a:r>
            <a:endParaRPr lang="es-ES" sz="1600" dirty="0">
              <a:solidFill>
                <a:schemeClr val="tx1"/>
              </a:solidFill>
              <a:latin typeface="+mj-lt"/>
            </a:endParaRPr>
          </a:p>
          <a:p>
            <a:pPr marL="2192338" lvl="4" indent="-363538" algn="l">
              <a:buFont typeface="Verdana" pitchFamily="34" charset="0"/>
              <a:buAutoNum type="arabicPeriod"/>
            </a:pPr>
            <a:endParaRPr lang="es-ES" sz="1800" dirty="0">
              <a:solidFill>
                <a:schemeClr val="tx1"/>
              </a:solidFill>
            </a:endParaRPr>
          </a:p>
          <a:p>
            <a:pPr marL="363538" indent="-363538" algn="l">
              <a:buFont typeface="Wingdings" pitchFamily="2" charset="2"/>
              <a:buChar char="§"/>
            </a:pP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1930400" y="5422901"/>
            <a:ext cx="6305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es-ES" sz="1200" i="1" dirty="0" smtClean="0">
                <a:solidFill>
                  <a:schemeClr val="tx1"/>
                </a:solidFill>
              </a:rPr>
              <a:t>                     </a:t>
            </a:r>
            <a:endParaRPr lang="es-ES" sz="1200" i="1" dirty="0">
              <a:solidFill>
                <a:schemeClr val="tx1"/>
              </a:solidFill>
            </a:endParaRPr>
          </a:p>
          <a:p>
            <a:pPr algn="just" eaLnBrk="1" hangingPunct="1"/>
            <a:r>
              <a:rPr lang="es-ES" sz="1200" i="1" dirty="0">
                <a:solidFill>
                  <a:schemeClr val="tx1"/>
                </a:solidFill>
              </a:rPr>
              <a:t>                                                       </a:t>
            </a:r>
            <a:endParaRPr lang="es-ES" sz="1200" i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t0.gstatic.com/images?q=tbn:ANd9GcS-20Xy4A6rBNphBQvf5G0uK0LsIB7X4b-8s19dXRcqH_M_SWfV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28684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41671"/>
            <a:ext cx="2319269" cy="257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266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l-PL" sz="3600" dirty="0" smtClean="0"/>
              <a:t>ZALETY SYSTEMU TARYFOWEGO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s-ES" sz="3600" dirty="0"/>
          </a:p>
        </p:txBody>
      </p:sp>
      <p:graphicFrame>
        <p:nvGraphicFramePr>
          <p:cNvPr id="3" name="10 Diagrama"/>
          <p:cNvGraphicFramePr/>
          <p:nvPr>
            <p:extLst>
              <p:ext uri="{D42A27DB-BD31-4B8C-83A1-F6EECF244321}">
                <p14:modId xmlns="" xmlns:p14="http://schemas.microsoft.com/office/powerpoint/2010/main" val="86587317"/>
              </p:ext>
            </p:extLst>
          </p:nvPr>
        </p:nvGraphicFramePr>
        <p:xfrm>
          <a:off x="683568" y="1196752"/>
          <a:ext cx="8003232" cy="4746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85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3012" y="0"/>
            <a:ext cx="8229600" cy="764704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/>
              <a:t>Szczecińska Karta Aglomeracyjna</a:t>
            </a:r>
            <a:endParaRPr lang="en-US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98072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l-PL" sz="1400" dirty="0" smtClean="0"/>
          </a:p>
          <a:p>
            <a:endParaRPr 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6524"/>
            <a:ext cx="25241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95536" y="1124744"/>
            <a:ext cx="74888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l-PL" dirty="0" smtClean="0">
                <a:latin typeface="+mj-lt"/>
              </a:rPr>
              <a:t>Planowane zastosowanie SKA: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s-ES" dirty="0" err="1" smtClean="0">
                <a:latin typeface="+mj-lt"/>
              </a:rPr>
              <a:t>Aglomeracyjny</a:t>
            </a:r>
            <a:r>
              <a:rPr lang="pl-PL" dirty="0" smtClean="0">
                <a:latin typeface="+mj-lt"/>
              </a:rPr>
              <a:t> bilet elektroniczny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>
                <a:latin typeface="+mj-lt"/>
              </a:rPr>
              <a:t>Bilet turystyczny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>
                <a:latin typeface="+mj-lt"/>
              </a:rPr>
              <a:t>Bilet do kina/teatru/na basen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>
                <a:latin typeface="+mj-lt"/>
              </a:rPr>
              <a:t>Płatność </a:t>
            </a:r>
            <a:r>
              <a:rPr lang="es-ES" dirty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w </a:t>
            </a:r>
            <a:r>
              <a:rPr lang="es-ES" dirty="0" err="1" smtClean="0">
                <a:latin typeface="+mj-lt"/>
              </a:rPr>
              <a:t>strefie</a:t>
            </a:r>
            <a:r>
              <a:rPr lang="es-ES" dirty="0" smtClean="0">
                <a:latin typeface="+mj-lt"/>
              </a:rPr>
              <a:t> p</a:t>
            </a:r>
            <a:r>
              <a:rPr lang="pl-PL" dirty="0" err="1" smtClean="0">
                <a:latin typeface="+mj-lt"/>
              </a:rPr>
              <a:t>łatnego</a:t>
            </a:r>
            <a:r>
              <a:rPr lang="pl-PL" dirty="0" smtClean="0">
                <a:latin typeface="+mj-lt"/>
              </a:rPr>
              <a:t> parkowania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pl-PL" dirty="0" smtClean="0">
                <a:latin typeface="+mj-lt"/>
              </a:rPr>
              <a:t>Inne usługi komercyjne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http://t2.gstatic.com/images?q=tbn:ANd9GcQE57DVSOQyKOMO-33gH8-Qm5PZ23Ok9c3bCVyeg_gi9LkXRa1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40139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83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3012" y="0"/>
            <a:ext cx="8229600" cy="764704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/>
              <a:t>Centrum rozliczeniowe</a:t>
            </a:r>
            <a:endParaRPr lang="en-US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980728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l-PL" sz="14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800975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jpbb\Desktop\Przetargi\szczecin\prezentacja\zdi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07568"/>
            <a:ext cx="764061" cy="331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pbb\Desktop\Przetargi\szczecin\prezentacja\ni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46590" cy="477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48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5112" y="908720"/>
            <a:ext cx="85613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85000"/>
              </a:lnSpc>
              <a:spcBef>
                <a:spcPct val="0"/>
              </a:spcBef>
              <a:defRPr/>
            </a:pPr>
            <a:r>
              <a:rPr lang="pl-PL" sz="4400" b="1" dirty="0" smtClean="0">
                <a:solidFill>
                  <a:schemeClr val="bg1"/>
                </a:solidFill>
                <a:latin typeface="+mj-lt"/>
              </a:rPr>
              <a:t>PRZYKŁAD WDROŻENIA ZINTEGROWANEGO METROPOLITALNEGO SYSTEMU BILETOWEGO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5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0" y="443689"/>
            <a:ext cx="8229600" cy="764704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s-ES" sz="3200" b="1" dirty="0" err="1" smtClean="0"/>
              <a:t>Zarz</a:t>
            </a:r>
            <a:r>
              <a:rPr lang="pl-PL" sz="3200" b="1" dirty="0" err="1" smtClean="0"/>
              <a:t>ąd</a:t>
            </a:r>
            <a:r>
              <a:rPr lang="pl-PL" sz="3200" b="1" dirty="0" smtClean="0"/>
              <a:t> Transportu Regionalnego w Murcji</a:t>
            </a:r>
            <a:r>
              <a:rPr lang="es-ES" sz="3200" b="1" dirty="0" smtClean="0"/>
              <a:t>, </a:t>
            </a:r>
            <a:r>
              <a:rPr lang="es-ES" sz="3200" b="1" dirty="0" err="1" smtClean="0"/>
              <a:t>Hiszpania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11560" y="1565503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en-US" dirty="0"/>
          </a:p>
        </p:txBody>
      </p:sp>
      <p:sp>
        <p:nvSpPr>
          <p:cNvPr id="6" name="7 Rectángulo"/>
          <p:cNvSpPr/>
          <p:nvPr/>
        </p:nvSpPr>
        <p:spPr>
          <a:xfrm>
            <a:off x="-16506" y="1445755"/>
            <a:ext cx="8586788" cy="442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pl-PL" sz="2400" b="1" kern="0" cap="all" dirty="0">
                <a:solidFill>
                  <a:schemeClr val="tx2"/>
                </a:solidFill>
              </a:rPr>
              <a:t>PROJEKT</a:t>
            </a:r>
            <a:endParaRPr lang="es-ES" sz="2400" b="1" kern="0" cap="all" dirty="0">
              <a:solidFill>
                <a:schemeClr val="tx2"/>
              </a:solidFill>
            </a:endParaRPr>
          </a:p>
        </p:txBody>
      </p:sp>
      <p:sp>
        <p:nvSpPr>
          <p:cNvPr id="7" name="5 Rectángulo"/>
          <p:cNvSpPr>
            <a:spLocks noChangeArrowheads="1"/>
          </p:cNvSpPr>
          <p:nvPr/>
        </p:nvSpPr>
        <p:spPr bwMode="auto">
          <a:xfrm>
            <a:off x="271596" y="1873832"/>
            <a:ext cx="6262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indent="-342900" algn="just" eaLnBrk="0" hangingPunct="0">
              <a:spcBef>
                <a:spcPct val="50000"/>
              </a:spcBef>
            </a:pPr>
            <a:r>
              <a:rPr lang="pl-PL" b="1" dirty="0">
                <a:solidFill>
                  <a:schemeClr val="tx1"/>
                </a:solidFill>
              </a:rPr>
              <a:t>POPRAWA JAKOŚCI USŁUG MIEJSKICH</a:t>
            </a:r>
          </a:p>
          <a:p>
            <a:pPr lvl="1" indent="-342900" algn="ctr" eaLnBrk="0" hangingPunct="0"/>
            <a:r>
              <a:rPr lang="pl-PL" b="1" dirty="0">
                <a:solidFill>
                  <a:schemeClr val="tx1"/>
                </a:solidFill>
              </a:rPr>
              <a:t> I </a:t>
            </a:r>
          </a:p>
          <a:p>
            <a:pPr lvl="1" indent="-342900" algn="just" eaLnBrk="0" hangingPunct="0"/>
            <a:r>
              <a:rPr lang="pl-PL" b="1" dirty="0">
                <a:solidFill>
                  <a:schemeClr val="tx1"/>
                </a:solidFill>
              </a:rPr>
              <a:t>PROMOCJA TRANSPORTU PUBLICZNEGO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0790" y="2801559"/>
            <a:ext cx="8586788" cy="442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pl-PL" sz="2400" b="1" kern="0" cap="all" dirty="0">
                <a:solidFill>
                  <a:schemeClr val="tx2"/>
                </a:solidFill>
              </a:rPr>
              <a:t>cel</a:t>
            </a:r>
            <a:endParaRPr lang="es-ES" sz="2400" b="1" kern="0" cap="all" dirty="0">
              <a:solidFill>
                <a:schemeClr val="tx2"/>
              </a:solidFill>
            </a:endParaRPr>
          </a:p>
        </p:txBody>
      </p:sp>
      <p:sp>
        <p:nvSpPr>
          <p:cNvPr id="9" name="5 Rectángulo"/>
          <p:cNvSpPr>
            <a:spLocks noChangeArrowheads="1"/>
          </p:cNvSpPr>
          <p:nvPr/>
        </p:nvSpPr>
        <p:spPr bwMode="auto">
          <a:xfrm>
            <a:off x="250017" y="3244472"/>
            <a:ext cx="8281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5738" lvl="1" eaLnBrk="0" hangingPunct="0">
              <a:spcBef>
                <a:spcPct val="50000"/>
              </a:spcBef>
              <a:tabLst>
                <a:tab pos="185738" algn="l"/>
              </a:tabLst>
            </a:pPr>
            <a:r>
              <a:rPr lang="pl-PL" b="1" dirty="0">
                <a:solidFill>
                  <a:schemeClr val="tx1"/>
                </a:solidFill>
              </a:rPr>
              <a:t>STWORZENIE HOMOGENICZNEGO SYSTEMU USŁUG I STANDARDÓW JAKOŚCIOWYCH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" name="7 Rectángulo"/>
          <p:cNvSpPr/>
          <p:nvPr/>
        </p:nvSpPr>
        <p:spPr>
          <a:xfrm>
            <a:off x="-84959" y="4011897"/>
            <a:ext cx="8586788" cy="442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pl-PL" sz="2400" b="1" kern="0" cap="all" dirty="0" err="1">
                <a:solidFill>
                  <a:schemeClr val="tx2"/>
                </a:solidFill>
              </a:rPr>
              <a:t>zAŁOŻENIA</a:t>
            </a:r>
            <a:endParaRPr lang="es-ES" sz="2400" b="1" kern="0" cap="all" dirty="0">
              <a:solidFill>
                <a:schemeClr val="tx2"/>
              </a:solidFill>
            </a:endParaRPr>
          </a:p>
        </p:txBody>
      </p:sp>
      <p:sp>
        <p:nvSpPr>
          <p:cNvPr id="11" name="5 Rectángulo"/>
          <p:cNvSpPr>
            <a:spLocks noChangeArrowheads="1"/>
          </p:cNvSpPr>
          <p:nvPr/>
        </p:nvSpPr>
        <p:spPr bwMode="auto">
          <a:xfrm>
            <a:off x="190501" y="4509120"/>
            <a:ext cx="83962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7188" lvl="1" indent="-171450"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pl-PL" b="1" dirty="0">
                <a:solidFill>
                  <a:schemeClr val="tx1"/>
                </a:solidFill>
              </a:rPr>
              <a:t>UNIFIKACJA, INTEGRACJA I UPROSZCZENIE TARYF,</a:t>
            </a:r>
          </a:p>
          <a:p>
            <a:pPr marL="357188" lvl="1" indent="-171450"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pl-PL" b="1" dirty="0">
                <a:solidFill>
                  <a:schemeClr val="tx1"/>
                </a:solidFill>
              </a:rPr>
              <a:t>UJEDNOLICENIE TABORU, </a:t>
            </a:r>
          </a:p>
          <a:p>
            <a:pPr marL="357188" lvl="1" indent="-171450" eaLnBrk="0" hangingPunct="0">
              <a:spcBef>
                <a:spcPts val="600"/>
              </a:spcBef>
              <a:buFont typeface="Arial" charset="0"/>
              <a:buChar char="•"/>
              <a:tabLst>
                <a:tab pos="357188" algn="l"/>
              </a:tabLst>
            </a:pPr>
            <a:r>
              <a:rPr lang="pl-PL" b="1" dirty="0">
                <a:solidFill>
                  <a:schemeClr val="tx1"/>
                </a:solidFill>
              </a:rPr>
              <a:t>STWORZENIE JEDNORODNEGO, ZINTEGROWANEGO SYSTEMU INFORMACJI PASAŻERSKIEJ. 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6908">
            <a:off x="7554911" y="1278273"/>
            <a:ext cx="71437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71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Rectángulo"/>
          <p:cNvSpPr>
            <a:spLocks noChangeArrowheads="1"/>
          </p:cNvSpPr>
          <p:nvPr/>
        </p:nvSpPr>
        <p:spPr bwMode="auto">
          <a:xfrm>
            <a:off x="390525" y="768350"/>
            <a:ext cx="7985125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indent="-342900" algn="just" eaLnBrk="0" hangingPunct="0">
              <a:spcBef>
                <a:spcPct val="50000"/>
              </a:spcBef>
            </a:pPr>
            <a:r>
              <a:rPr lang="pl-PL" b="1">
                <a:solidFill>
                  <a:schemeClr val="tx1"/>
                </a:solidFill>
              </a:rPr>
              <a:t>MURCJA</a:t>
            </a:r>
            <a:r>
              <a:rPr lang="pl-PL">
                <a:solidFill>
                  <a:schemeClr val="tx1"/>
                </a:solidFill>
              </a:rPr>
              <a:t>: </a:t>
            </a:r>
          </a:p>
          <a:p>
            <a:pPr lvl="1" indent="-342900" algn="just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l-PL">
                <a:solidFill>
                  <a:schemeClr val="tx1"/>
                </a:solidFill>
              </a:rPr>
              <a:t>populacja: 468 000,</a:t>
            </a:r>
          </a:p>
          <a:p>
            <a:pPr lvl="1" indent="-342900" algn="just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l-PL">
                <a:solidFill>
                  <a:schemeClr val="tx1"/>
                </a:solidFill>
              </a:rPr>
              <a:t>powierzchnia: 886 km</a:t>
            </a:r>
            <a:r>
              <a:rPr lang="pl-PL" baseline="30000">
                <a:solidFill>
                  <a:schemeClr val="tx1"/>
                </a:solidFill>
              </a:rPr>
              <a:t>2</a:t>
            </a:r>
            <a:r>
              <a:rPr lang="pl-PL" baseline="-25000">
                <a:solidFill>
                  <a:schemeClr val="tx1"/>
                </a:solidFill>
              </a:rPr>
              <a:t>,</a:t>
            </a:r>
          </a:p>
          <a:p>
            <a:pPr lvl="1" indent="-342900" algn="just" eaLnBrk="0" hangingPunct="0">
              <a:spcBef>
                <a:spcPct val="50000"/>
              </a:spcBef>
            </a:pPr>
            <a:r>
              <a:rPr lang="pl-PL" b="1">
                <a:solidFill>
                  <a:schemeClr val="tx1"/>
                </a:solidFill>
              </a:rPr>
              <a:t>AGLOMERACJA</a:t>
            </a:r>
            <a:r>
              <a:rPr lang="pl-PL">
                <a:solidFill>
                  <a:schemeClr val="tx1"/>
                </a:solidFill>
              </a:rPr>
              <a:t>: </a:t>
            </a:r>
          </a:p>
          <a:p>
            <a:pPr lvl="1" indent="-342900" algn="just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l-PL">
                <a:solidFill>
                  <a:schemeClr val="tx1"/>
                </a:solidFill>
              </a:rPr>
              <a:t>populacja 1 461 000,</a:t>
            </a:r>
            <a:r>
              <a:rPr lang="pl-PL" b="1">
                <a:solidFill>
                  <a:schemeClr val="tx1"/>
                </a:solidFill>
              </a:rPr>
              <a:t> </a:t>
            </a:r>
            <a:endParaRPr lang="pl-PL">
              <a:solidFill>
                <a:schemeClr val="tx1"/>
              </a:solidFill>
            </a:endParaRPr>
          </a:p>
          <a:p>
            <a:pPr lvl="1" indent="-342900" algn="just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l-PL">
                <a:solidFill>
                  <a:schemeClr val="tx1"/>
                </a:solidFill>
              </a:rPr>
              <a:t>powierzchnia:</a:t>
            </a:r>
            <a:r>
              <a:rPr lang="pl-PL" b="1">
                <a:solidFill>
                  <a:schemeClr val="tx1"/>
                </a:solidFill>
              </a:rPr>
              <a:t> </a:t>
            </a:r>
            <a:r>
              <a:rPr lang="pl-PL">
                <a:solidFill>
                  <a:schemeClr val="tx1"/>
                </a:solidFill>
              </a:rPr>
              <a:t>11 313 km</a:t>
            </a:r>
            <a:r>
              <a:rPr lang="pl-PL" baseline="30000">
                <a:solidFill>
                  <a:schemeClr val="tx1"/>
                </a:solidFill>
              </a:rPr>
              <a:t>2</a:t>
            </a:r>
            <a:endParaRPr lang="pl-PL" b="1">
              <a:solidFill>
                <a:schemeClr val="tx1"/>
              </a:solidFill>
            </a:endParaRPr>
          </a:p>
          <a:p>
            <a:pPr lvl="1" indent="-342900" algn="just" eaLnBrk="0" hangingPunct="0">
              <a:spcBef>
                <a:spcPct val="50000"/>
              </a:spcBef>
            </a:pPr>
            <a:r>
              <a:rPr lang="pl-PL" b="1">
                <a:solidFill>
                  <a:schemeClr val="tx1"/>
                </a:solidFill>
              </a:rPr>
              <a:t>KOMUNIKACJA MIEJSKA:</a:t>
            </a:r>
          </a:p>
          <a:p>
            <a:pPr lvl="1" indent="-342900" algn="just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l-PL">
                <a:solidFill>
                  <a:schemeClr val="tx1"/>
                </a:solidFill>
              </a:rPr>
              <a:t>22 mln pasażerów rocznie,</a:t>
            </a:r>
          </a:p>
          <a:p>
            <a:pPr lvl="1" indent="-342900" algn="just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l-PL">
                <a:solidFill>
                  <a:schemeClr val="tx1"/>
                </a:solidFill>
              </a:rPr>
              <a:t>45 gmin,</a:t>
            </a:r>
          </a:p>
          <a:p>
            <a:pPr lvl="1" indent="-342900" algn="just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l-PL">
                <a:solidFill>
                  <a:schemeClr val="tx1"/>
                </a:solidFill>
              </a:rPr>
              <a:t>28 przewoźników,</a:t>
            </a:r>
          </a:p>
          <a:p>
            <a:pPr lvl="1" indent="-342900" algn="just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l-PL">
                <a:solidFill>
                  <a:schemeClr val="tx1"/>
                </a:solidFill>
              </a:rPr>
              <a:t>35 umów przewozowych,</a:t>
            </a:r>
          </a:p>
          <a:p>
            <a:pPr lvl="1" indent="-342900" algn="just" eaLnBrk="0" hangingPunct="0">
              <a:spcBef>
                <a:spcPct val="50000"/>
              </a:spcBef>
              <a:buFont typeface="Arial" charset="0"/>
              <a:buChar char="•"/>
            </a:pPr>
            <a:r>
              <a:rPr lang="pl-PL">
                <a:solidFill>
                  <a:schemeClr val="tx1"/>
                </a:solidFill>
              </a:rPr>
              <a:t>500 pojazdów,</a:t>
            </a:r>
          </a:p>
          <a:p>
            <a:pPr lvl="1" indent="-342900" algn="just" eaLnBrk="0" hangingPunct="0"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  <a:p>
            <a:pPr lvl="1" indent="-342900" algn="just" eaLnBrk="0" hangingPunct="0">
              <a:spcBef>
                <a:spcPct val="50000"/>
              </a:spcBef>
            </a:pPr>
            <a:endParaRPr lang="pl-PL" b="1">
              <a:solidFill>
                <a:schemeClr val="tx1"/>
              </a:solidFill>
            </a:endParaRPr>
          </a:p>
          <a:p>
            <a:pPr lvl="1" indent="-342900" algn="just" eaLnBrk="0" hangingPunct="0">
              <a:spcBef>
                <a:spcPct val="50000"/>
              </a:spcBef>
              <a:buFont typeface="Arial" charset="0"/>
              <a:buChar char="•"/>
            </a:pPr>
            <a:endParaRPr lang="pl-PL" b="1">
              <a:solidFill>
                <a:schemeClr val="tx1"/>
              </a:solidFill>
            </a:endParaRPr>
          </a:p>
          <a:p>
            <a:pPr lvl="1" indent="-342900" algn="just" eaLnBrk="0" hangingPunct="0">
              <a:spcBef>
                <a:spcPct val="50000"/>
              </a:spcBef>
            </a:pPr>
            <a:r>
              <a:rPr lang="pl-PL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4014788"/>
            <a:ext cx="2732087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768350"/>
            <a:ext cx="341947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-33012" y="0"/>
            <a:ext cx="8229600" cy="764704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/>
              <a:t>Murcja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9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3781425" y="2995613"/>
            <a:ext cx="900113" cy="536575"/>
          </a:xfrm>
          <a:prstGeom prst="rightArrow">
            <a:avLst>
              <a:gd name="adj1" fmla="val 50000"/>
              <a:gd name="adj2" fmla="val 38132"/>
            </a:avLst>
          </a:prstGeom>
          <a:solidFill>
            <a:schemeClr val="tx2"/>
          </a:solidFill>
          <a:ln w="28575">
            <a:solidFill>
              <a:srgbClr val="596E97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879975" y="1169988"/>
            <a:ext cx="3959225" cy="4400550"/>
            <a:chOff x="4795838" y="1685925"/>
            <a:chExt cx="3959225" cy="4400550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 rot="16200000" flipH="1">
              <a:off x="2801939" y="3684587"/>
              <a:ext cx="4400550" cy="403225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AEB7C6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699B6"/>
              </a:outerShdw>
            </a:effectLst>
          </p:spPr>
          <p:txBody>
            <a:bodyPr vert="eaVert" wrap="none" anchor="ctr"/>
            <a:lstStyle/>
            <a:p>
              <a:pPr algn="ctr">
                <a:spcBef>
                  <a:spcPct val="60000"/>
                </a:spcBef>
                <a:buClr>
                  <a:schemeClr val="bg2"/>
                </a:buClr>
                <a:buSzPct val="140000"/>
                <a:buFont typeface="Wingdings" pitchFamily="2" charset="2"/>
                <a:buNone/>
              </a:pPr>
              <a:endParaRPr lang="es-ES" b="1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 rot="16200000" flipH="1">
              <a:off x="3912394" y="3907632"/>
              <a:ext cx="213518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s-ES" sz="1800" b="1">
                  <a:latin typeface="Arial" charset="0"/>
                </a:rPr>
                <a:t>       </a:t>
              </a:r>
              <a:r>
                <a:rPr lang="pl-PL" sz="1800" b="1">
                  <a:latin typeface="Arial" charset="0"/>
                </a:rPr>
                <a:t>JEDEN BILET</a:t>
              </a:r>
              <a:endParaRPr lang="es-ES" sz="1800" b="1">
                <a:latin typeface="Arial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848351" y="2678112"/>
              <a:ext cx="2906712" cy="390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6600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336600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60000"/>
                </a:spcBef>
                <a:buClr>
                  <a:schemeClr val="bg2"/>
                </a:buClr>
                <a:buSzPct val="140000"/>
                <a:buFont typeface="Wingdings" pitchFamily="2" charset="2"/>
                <a:buNone/>
              </a:pPr>
              <a:endParaRPr lang="es-ES" b="1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848351" y="2000250"/>
              <a:ext cx="2906712" cy="3889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AEB7C6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699B6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60000"/>
                </a:spcBef>
                <a:buClr>
                  <a:schemeClr val="bg2"/>
                </a:buClr>
                <a:buSzPct val="140000"/>
                <a:buFont typeface="Wingdings" pitchFamily="2" charset="2"/>
                <a:buNone/>
              </a:pPr>
              <a:endParaRPr lang="es-ES" b="1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6283325" y="2041525"/>
              <a:ext cx="1270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s-ES" sz="1400">
                  <a:solidFill>
                    <a:srgbClr val="333399"/>
                  </a:solidFill>
                  <a:latin typeface="Arial" charset="0"/>
                </a:rPr>
                <a:t>Defini</a:t>
              </a:r>
              <a:r>
                <a:rPr lang="pl-PL" sz="1400">
                  <a:solidFill>
                    <a:srgbClr val="333399"/>
                  </a:solidFill>
                  <a:latin typeface="Arial" charset="0"/>
                </a:rPr>
                <a:t>cja taryf</a:t>
              </a:r>
              <a:endParaRPr lang="es-ES" sz="1400">
                <a:solidFill>
                  <a:srgbClr val="333399"/>
                </a:solidFill>
                <a:latin typeface="Arial" charset="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6237288" y="2692400"/>
              <a:ext cx="20034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400">
                  <a:solidFill>
                    <a:srgbClr val="009900"/>
                  </a:solidFill>
                  <a:latin typeface="Arial" charset="0"/>
                </a:rPr>
                <a:t>Wybór rodzaju nośnika</a:t>
              </a:r>
              <a:endParaRPr lang="es-ES" sz="1400">
                <a:solidFill>
                  <a:srgbClr val="009900"/>
                </a:solidFill>
                <a:latin typeface="Arial" charset="0"/>
              </a:endParaRPr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5848351" y="3349625"/>
              <a:ext cx="2906712" cy="390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FF9900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60000"/>
                </a:spcBef>
                <a:buClr>
                  <a:schemeClr val="bg2"/>
                </a:buClr>
                <a:buSzPct val="140000"/>
                <a:buFont typeface="Wingdings" pitchFamily="2" charset="2"/>
                <a:buNone/>
              </a:pPr>
              <a:endParaRPr lang="es-ES" b="1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5848351" y="4021137"/>
              <a:ext cx="2906712" cy="3921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0066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800080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60000"/>
                </a:spcBef>
                <a:buClr>
                  <a:schemeClr val="bg2"/>
                </a:buClr>
                <a:buSzPct val="140000"/>
                <a:buFont typeface="Wingdings" pitchFamily="2" charset="2"/>
                <a:buNone/>
              </a:pPr>
              <a:endParaRPr lang="es-ES" b="1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6372225" y="4048125"/>
              <a:ext cx="16287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s-ES" sz="1400">
                  <a:solidFill>
                    <a:srgbClr val="660066"/>
                  </a:solidFill>
                  <a:latin typeface="Arial" charset="0"/>
                </a:rPr>
                <a:t>Centr</a:t>
              </a:r>
              <a:r>
                <a:rPr lang="pl-PL" sz="1400">
                  <a:solidFill>
                    <a:srgbClr val="660066"/>
                  </a:solidFill>
                  <a:latin typeface="Arial" charset="0"/>
                </a:rPr>
                <a:t>um rozliczeń</a:t>
              </a:r>
              <a:endParaRPr lang="es-ES" sz="1400">
                <a:solidFill>
                  <a:srgbClr val="660066"/>
                </a:solidFill>
                <a:latin typeface="Arial" charset="0"/>
              </a:endParaRP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848351" y="4749800"/>
              <a:ext cx="2906712" cy="3921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FF0000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60000"/>
                </a:spcBef>
                <a:buClr>
                  <a:schemeClr val="bg2"/>
                </a:buClr>
                <a:buSzPct val="140000"/>
                <a:buFont typeface="Wingdings" pitchFamily="2" charset="2"/>
                <a:buNone/>
              </a:pPr>
              <a:endParaRPr lang="es-ES" b="1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7" name="Text Box 27"/>
            <p:cNvSpPr txBox="1">
              <a:spLocks noChangeArrowheads="1"/>
            </p:cNvSpPr>
            <p:nvPr/>
          </p:nvSpPr>
          <p:spPr bwMode="auto">
            <a:xfrm>
              <a:off x="6283325" y="4772025"/>
              <a:ext cx="206533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pl-PL" sz="1400">
                  <a:solidFill>
                    <a:srgbClr val="FF0000"/>
                  </a:solidFill>
                  <a:latin typeface="Arial" charset="0"/>
                </a:rPr>
                <a:t>Obsługa klienta i serwis</a:t>
              </a:r>
              <a:endParaRPr lang="es-ES" sz="14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5848351" y="5422900"/>
              <a:ext cx="2906712" cy="390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outerShdw dist="25400" dir="5400000" algn="ctr" rotWithShape="0">
                <a:srgbClr val="996633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60000"/>
                </a:spcBef>
                <a:buClr>
                  <a:schemeClr val="bg2"/>
                </a:buClr>
                <a:buSzPct val="140000"/>
                <a:buFont typeface="Wingdings" pitchFamily="2" charset="2"/>
                <a:buNone/>
              </a:pPr>
              <a:endParaRPr lang="es-ES" b="1">
                <a:solidFill>
                  <a:schemeClr val="tx1"/>
                </a:solidFill>
                <a:latin typeface="Arial Narrow" pitchFamily="34" charset="0"/>
              </a:endParaRPr>
            </a:p>
          </p:txBody>
        </p:sp>
        <p:sp>
          <p:nvSpPr>
            <p:cNvPr id="19" name="Text Box 29"/>
            <p:cNvSpPr txBox="1">
              <a:spLocks noChangeArrowheads="1"/>
            </p:cNvSpPr>
            <p:nvPr/>
          </p:nvSpPr>
          <p:spPr bwMode="auto">
            <a:xfrm>
              <a:off x="6548438" y="5451475"/>
              <a:ext cx="12366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000">
                  <a:solidFill>
                    <a:srgbClr val="FFFF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FFFF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s-ES" sz="1400">
                  <a:solidFill>
                    <a:srgbClr val="663300"/>
                  </a:solidFill>
                  <a:latin typeface="Arial" charset="0"/>
                </a:rPr>
                <a:t>Infrastru</a:t>
              </a:r>
              <a:r>
                <a:rPr lang="pl-PL" sz="1400">
                  <a:solidFill>
                    <a:srgbClr val="663300"/>
                  </a:solidFill>
                  <a:latin typeface="Arial" charset="0"/>
                </a:rPr>
                <a:t>k</a:t>
              </a:r>
              <a:r>
                <a:rPr lang="es-ES" sz="1400">
                  <a:solidFill>
                    <a:srgbClr val="663300"/>
                  </a:solidFill>
                  <a:latin typeface="Arial" charset="0"/>
                </a:rPr>
                <a:t>tura</a:t>
              </a:r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V="1">
              <a:off x="5154613" y="2184400"/>
              <a:ext cx="647700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 flipV="1">
              <a:off x="5221288" y="2889250"/>
              <a:ext cx="627062" cy="12700"/>
            </a:xfrm>
            <a:prstGeom prst="line">
              <a:avLst/>
            </a:prstGeom>
            <a:noFill/>
            <a:ln w="9525">
              <a:solidFill>
                <a:srgbClr val="33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 flipV="1">
              <a:off x="5203825" y="3556000"/>
              <a:ext cx="627063" cy="11113"/>
            </a:xfrm>
            <a:prstGeom prst="line">
              <a:avLst/>
            </a:prstGeom>
            <a:noFill/>
            <a:ln w="9525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 flipV="1">
              <a:off x="5203825" y="4232275"/>
              <a:ext cx="627063" cy="1270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7"/>
            <p:cNvSpPr>
              <a:spLocks noChangeShapeType="1"/>
            </p:cNvSpPr>
            <p:nvPr/>
          </p:nvSpPr>
          <p:spPr bwMode="auto">
            <a:xfrm flipV="1">
              <a:off x="5203825" y="4910138"/>
              <a:ext cx="627063" cy="127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V="1">
              <a:off x="5221288" y="5589588"/>
              <a:ext cx="627062" cy="11112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39"/>
          <p:cNvSpPr txBox="1">
            <a:spLocks noChangeArrowheads="1"/>
          </p:cNvSpPr>
          <p:nvPr/>
        </p:nvSpPr>
        <p:spPr bwMode="auto">
          <a:xfrm>
            <a:off x="290513" y="1873250"/>
            <a:ext cx="3311525" cy="2592388"/>
          </a:xfrm>
          <a:prstGeom prst="rect">
            <a:avLst/>
          </a:prstGeom>
          <a:solidFill>
            <a:schemeClr val="tx2"/>
          </a:solidFill>
          <a:ln w="9525" algn="ctr">
            <a:solidFill>
              <a:srgbClr val="AEB7C6"/>
            </a:solidFill>
            <a:miter lim="800000"/>
            <a:headEnd/>
            <a:tailEnd/>
          </a:ln>
          <a:effectLst>
            <a:outerShdw dist="25400" dir="5400000" algn="ctr" rotWithShape="0">
              <a:srgbClr val="8699B6"/>
            </a:outerShdw>
          </a:effectLst>
        </p:spPr>
        <p:txBody>
          <a:bodyPr anchor="ctr"/>
          <a:lstStyle>
            <a:lvl1pPr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60000"/>
              </a:spcBef>
              <a:buClr>
                <a:schemeClr val="bg2"/>
              </a:buClr>
              <a:buSzPct val="140000"/>
              <a:buFont typeface="Wingdings" pitchFamily="2" charset="2"/>
              <a:buNone/>
            </a:pPr>
            <a:r>
              <a:rPr lang="pl-PL" b="1"/>
              <a:t>Schemat wdrożenia wspólnego biletu</a:t>
            </a:r>
            <a:endParaRPr lang="es-ES_tradnl" b="1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029325" y="2921000"/>
            <a:ext cx="32146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pl-PL" sz="1100">
                <a:solidFill>
                  <a:srgbClr val="FF9900"/>
                </a:solidFill>
                <a:latin typeface="Arial" charset="0"/>
              </a:rPr>
              <a:t>Sieć personalizacji, doładowań i dystrybucji</a:t>
            </a:r>
            <a:endParaRPr lang="es-ES" sz="110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28" name="Tytuł 1"/>
          <p:cNvSpPr>
            <a:spLocks noGrp="1"/>
          </p:cNvSpPr>
          <p:nvPr>
            <p:ph type="title"/>
          </p:nvPr>
        </p:nvSpPr>
        <p:spPr>
          <a:xfrm>
            <a:off x="-33012" y="0"/>
            <a:ext cx="8229600" cy="764704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/>
              <a:t>Planowanie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6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5448924"/>
              </p:ext>
            </p:extLst>
          </p:nvPr>
        </p:nvGraphicFramePr>
        <p:xfrm>
          <a:off x="445616" y="908721"/>
          <a:ext cx="78708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441151" y="4725145"/>
            <a:ext cx="7875265" cy="1080119"/>
            <a:chOff x="0" y="3111599"/>
            <a:chExt cx="8229600" cy="1414363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3111599"/>
              <a:ext cx="8229600" cy="1414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41900"/>
                <a:satOff val="-1848"/>
                <a:lumOff val="25547"/>
                <a:alphaOff val="0"/>
              </a:schemeClr>
            </a:fillRef>
            <a:effectRef idx="0">
              <a:schemeClr val="accent6">
                <a:shade val="80000"/>
                <a:hueOff val="41900"/>
                <a:satOff val="-1848"/>
                <a:lumOff val="2554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1787356" y="3111599"/>
              <a:ext cx="6442243" cy="14143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2000" kern="1200" dirty="0" smtClean="0"/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kern="1200" dirty="0" smtClean="0"/>
                <a:t>INTEGRACJA TRANSPORTU METROPOLITALNEGO</a:t>
              </a:r>
              <a:endParaRPr lang="es-ES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600" kern="1200" dirty="0"/>
            </a:p>
          </p:txBody>
        </p:sp>
      </p:grpSp>
      <p:sp>
        <p:nvSpPr>
          <p:cNvPr id="8" name="Prostokąt zaokrąglony 7"/>
          <p:cNvSpPr/>
          <p:nvPr/>
        </p:nvSpPr>
        <p:spPr>
          <a:xfrm>
            <a:off x="577390" y="4820498"/>
            <a:ext cx="1574160" cy="889411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8798"/>
              <a:satOff val="-413"/>
              <a:lumOff val="1271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="" xmlns:p14="http://schemas.microsoft.com/office/powerpoint/2010/main" val="38984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5112" y="908720"/>
            <a:ext cx="85613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85000"/>
              </a:lnSpc>
              <a:spcBef>
                <a:spcPct val="0"/>
              </a:spcBef>
              <a:defRPr/>
            </a:pPr>
            <a:r>
              <a:rPr lang="pl-PL" sz="4400" b="1" dirty="0" smtClean="0">
                <a:solidFill>
                  <a:schemeClr val="bg1"/>
                </a:solidFill>
                <a:latin typeface="+mj-lt"/>
              </a:rPr>
              <a:t>PROJEKTY TRANSPORTOWE NARZĘDZIEM INTEGRACJI TRANSPORTU PUBLICZNEGO SOM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40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pl-PL" sz="2800" b="1" dirty="0" smtClean="0"/>
              <a:t>Integracja </a:t>
            </a:r>
            <a:r>
              <a:rPr lang="pl-PL" sz="2800" b="1" dirty="0"/>
              <a:t>transportu metropolitalnego</a:t>
            </a:r>
            <a:endParaRPr lang="en-US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b="1" dirty="0" smtClean="0"/>
              <a:t>Integracja wszystkich rodzajów transportu </a:t>
            </a:r>
            <a:r>
              <a:rPr lang="pl-PL" sz="2000" dirty="0" smtClean="0"/>
              <a:t>(autobusy miejskie, tramwaje, a w przyszłości autobusy dalekobieżne i kolej), która umożliwi szybką obsługę podróżnych korzystających z tych środków transportu</a:t>
            </a:r>
          </a:p>
          <a:p>
            <a:r>
              <a:rPr lang="pl-PL" sz="2000" dirty="0" smtClean="0"/>
              <a:t>Wdrożenie </a:t>
            </a:r>
            <a:r>
              <a:rPr lang="pl-PL" sz="2000" b="1" dirty="0" smtClean="0"/>
              <a:t>wspólnego skoordynowanego rozkładu jazdy </a:t>
            </a:r>
            <a:r>
              <a:rPr lang="pl-PL" sz="2000" dirty="0" smtClean="0"/>
              <a:t>dla wszystkich rodzajów transportu</a:t>
            </a:r>
          </a:p>
          <a:p>
            <a:r>
              <a:rPr lang="pl-PL" sz="2000" dirty="0" smtClean="0"/>
              <a:t>Wprowadzenie </a:t>
            </a:r>
            <a:r>
              <a:rPr lang="pl-PL" sz="2000" b="1" dirty="0" smtClean="0"/>
              <a:t>wspólnego systemu </a:t>
            </a:r>
            <a:r>
              <a:rPr lang="pl-PL" sz="2000" dirty="0" smtClean="0"/>
              <a:t>zarządzania transportem publicznym i informacji dla podróżnych </a:t>
            </a:r>
          </a:p>
          <a:p>
            <a:r>
              <a:rPr lang="pl-PL" sz="2000" dirty="0" smtClean="0"/>
              <a:t>Stosowanie </a:t>
            </a:r>
            <a:r>
              <a:rPr lang="pl-PL" sz="2000" b="1" dirty="0" smtClean="0"/>
              <a:t>wspólnego systemu taryfowego</a:t>
            </a:r>
            <a:r>
              <a:rPr lang="pl-PL" sz="2000" dirty="0" smtClean="0"/>
              <a:t>, umożliwiającego zastosowanie jednego biletu, również w formie elektronicznej, na całym obszarze metropolitalnym</a:t>
            </a:r>
          </a:p>
          <a:p>
            <a:r>
              <a:rPr lang="pl-PL" sz="2000" b="1" dirty="0" smtClean="0"/>
              <a:t>Skrócenie czasu podróży </a:t>
            </a:r>
            <a:r>
              <a:rPr lang="pl-PL" sz="2000" dirty="0" smtClean="0"/>
              <a:t>transportem publicznym w obrębie SOM</a:t>
            </a:r>
          </a:p>
        </p:txBody>
      </p:sp>
    </p:spTree>
    <p:extLst>
      <p:ext uri="{BB962C8B-B14F-4D97-AF65-F5344CB8AC3E}">
        <p14:creationId xmlns="" xmlns:p14="http://schemas.microsoft.com/office/powerpoint/2010/main" val="2374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pl-PL" sz="3200" b="1" dirty="0"/>
              <a:t>Integracja transportu metropolitalnego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 smtClean="0"/>
              <a:t>Usprawnienie </a:t>
            </a:r>
            <a:r>
              <a:rPr lang="pl-PL" sz="2000" b="1" dirty="0" smtClean="0"/>
              <a:t>informacji dla podróżnych</a:t>
            </a:r>
          </a:p>
          <a:p>
            <a:r>
              <a:rPr lang="pl-PL" sz="2000" dirty="0" smtClean="0"/>
              <a:t>Integracja transportu indywidualnego z transportem publicznym poprzez tworzenie systemu parkingów „</a:t>
            </a:r>
            <a:r>
              <a:rPr lang="pl-PL" sz="2000" b="1" dirty="0" err="1" smtClean="0"/>
              <a:t>Park&amp;Ride</a:t>
            </a:r>
            <a:r>
              <a:rPr lang="pl-PL" sz="2000" dirty="0" smtClean="0"/>
              <a:t>” (P&amp;R);</a:t>
            </a:r>
          </a:p>
          <a:p>
            <a:r>
              <a:rPr lang="pl-PL" sz="2000" b="1" dirty="0" smtClean="0"/>
              <a:t>Poprawa dostępności transportu</a:t>
            </a:r>
            <a:r>
              <a:rPr lang="pl-PL" sz="2000" dirty="0" smtClean="0"/>
              <a:t> publicznego dla osób niepełnosprawnych</a:t>
            </a:r>
          </a:p>
          <a:p>
            <a:r>
              <a:rPr lang="pl-PL" sz="2000" b="1" dirty="0" smtClean="0"/>
              <a:t>Mniejsze oddziaływanie na środowisko </a:t>
            </a:r>
            <a:r>
              <a:rPr lang="pl-PL" sz="2000" dirty="0" smtClean="0"/>
              <a:t>naturalne dzięki popularyzacji transportu szynowego oraz ograniczenie transportu indywidualnego</a:t>
            </a:r>
          </a:p>
          <a:p>
            <a:r>
              <a:rPr lang="pl-PL" sz="2000" dirty="0" smtClean="0"/>
              <a:t>Organizacja przewozów przez </a:t>
            </a:r>
            <a:r>
              <a:rPr lang="pl-PL" sz="2000" b="1" dirty="0" smtClean="0"/>
              <a:t>jednego organizatora </a:t>
            </a:r>
            <a:r>
              <a:rPr lang="pl-PL" sz="2000" dirty="0" smtClean="0"/>
              <a:t>dla całego obszaru</a:t>
            </a:r>
          </a:p>
          <a:p>
            <a:endParaRPr lang="pl-PL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41643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sz="2000" b="1" dirty="0" smtClean="0"/>
              <a:t>Optymalizacja tras </a:t>
            </a:r>
            <a:r>
              <a:rPr lang="pl-PL" sz="2000" dirty="0" smtClean="0"/>
              <a:t>przejazdów (dynamiczna zmiana przebiegu tras, możliwość organizowania objazdów w czasie rzeczywistym itp.);</a:t>
            </a:r>
          </a:p>
          <a:p>
            <a:r>
              <a:rPr lang="pl-PL" sz="2000" b="1" dirty="0" smtClean="0"/>
              <a:t>Optymalizacja wielkości floty </a:t>
            </a:r>
            <a:r>
              <a:rPr lang="pl-PL" sz="2000" dirty="0" smtClean="0"/>
              <a:t>na podstawie informacji z systemu zliczania potoków pasażerskich (ograniczenie kosztów);</a:t>
            </a:r>
          </a:p>
          <a:p>
            <a:r>
              <a:rPr lang="pl-PL" sz="2000" b="1" dirty="0" smtClean="0"/>
              <a:t>Optymalizacja rozkładów jazdy </a:t>
            </a:r>
            <a:r>
              <a:rPr lang="pl-PL" sz="2000" dirty="0" smtClean="0"/>
              <a:t>na podstawie informacji z systemu zarządzania transportem publicznym i informacji pasażerskiej (ograniczenie kosztów poprzez efektywniejsze wykorzystanie środków transportu publicznego) ;</a:t>
            </a:r>
          </a:p>
          <a:p>
            <a:r>
              <a:rPr lang="pl-PL" sz="2000" b="1" dirty="0" smtClean="0"/>
              <a:t>Optymalizacja polityki taryfowej </a:t>
            </a:r>
            <a:r>
              <a:rPr lang="pl-PL" sz="2000" dirty="0" smtClean="0"/>
              <a:t>na podstawie informacji z systemu biletu elektronicznego;</a:t>
            </a:r>
          </a:p>
          <a:p>
            <a:r>
              <a:rPr lang="pl-PL" sz="2000" b="1" dirty="0" smtClean="0"/>
              <a:t>Wzrost bezpieczeństwa </a:t>
            </a:r>
            <a:r>
              <a:rPr lang="pl-PL" sz="2000" dirty="0" smtClean="0"/>
              <a:t>podróżnych dzięki zastosowaniu systemu monitoringu wizyjnego w całej flocie pojazdów transportu publicznego;</a:t>
            </a:r>
          </a:p>
          <a:p>
            <a:r>
              <a:rPr lang="pl-PL" sz="2000" b="1" dirty="0" smtClean="0"/>
              <a:t>Wzrost dostępności biletów </a:t>
            </a:r>
            <a:r>
              <a:rPr lang="pl-PL" sz="2000" dirty="0" smtClean="0"/>
              <a:t>dla pasażerów, dzięki automatom biletowym</a:t>
            </a:r>
          </a:p>
          <a:p>
            <a:r>
              <a:rPr lang="pl-PL" sz="2000" dirty="0" smtClean="0"/>
              <a:t>Zaktywizowanie terenów bez stałego transportu publicznego poprzez </a:t>
            </a:r>
            <a:r>
              <a:rPr lang="pl-PL" sz="2000" b="1" dirty="0" smtClean="0"/>
              <a:t>wdrożenie systemu transportu na żądanie</a:t>
            </a:r>
          </a:p>
          <a:p>
            <a:endParaRPr lang="pl-PL" sz="2000" dirty="0" smtClean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z="3200" b="1" dirty="0" smtClean="0"/>
              <a:t>Integracja transportu metropolitalnego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29080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4800" b="1" dirty="0" smtClean="0"/>
          </a:p>
          <a:p>
            <a:pPr marL="0" indent="0" algn="ctr">
              <a:buNone/>
            </a:pPr>
            <a:endParaRPr lang="pl-PL" sz="4800" b="1" dirty="0"/>
          </a:p>
          <a:p>
            <a:pPr marL="0" indent="0" algn="ctr">
              <a:buNone/>
            </a:pPr>
            <a:r>
              <a:rPr lang="pl-PL" sz="4800" b="1" dirty="0" smtClean="0"/>
              <a:t>Dziękuję za uwagę</a:t>
            </a:r>
          </a:p>
        </p:txBody>
      </p:sp>
    </p:spTree>
    <p:extLst>
      <p:ext uri="{BB962C8B-B14F-4D97-AF65-F5344CB8AC3E}">
        <p14:creationId xmlns="" xmlns:p14="http://schemas.microsoft.com/office/powerpoint/2010/main" val="23316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6627" name="Rectangle 3"/>
          <p:cNvSpPr>
            <a:spLocks noChangeArrowheads="1"/>
          </p:cNvSpPr>
          <p:nvPr/>
        </p:nvSpPr>
        <p:spPr bwMode="auto">
          <a:xfrm>
            <a:off x="265112" y="908720"/>
            <a:ext cx="85613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85000"/>
              </a:lnSpc>
              <a:spcBef>
                <a:spcPct val="0"/>
              </a:spcBef>
              <a:defRPr/>
            </a:pPr>
            <a:r>
              <a:rPr lang="pl-PL" sz="4400" b="1" dirty="0" smtClean="0">
                <a:solidFill>
                  <a:schemeClr val="bg1"/>
                </a:solidFill>
                <a:latin typeface="+mj-lt"/>
              </a:rPr>
              <a:t>ZRÓWNOWAŻONY SYSTEM TRANSPORTU PUBLICZNEGO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26628" name="Rectangle 4"/>
          <p:cNvSpPr>
            <a:spLocks noChangeArrowheads="1"/>
          </p:cNvSpPr>
          <p:nvPr/>
        </p:nvSpPr>
        <p:spPr bwMode="auto">
          <a:xfrm>
            <a:off x="285750" y="155575"/>
            <a:ext cx="854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pl-PL" sz="3200" dirty="0" smtClean="0">
                <a:solidFill>
                  <a:schemeClr val="tx1"/>
                </a:solidFill>
                <a:latin typeface="+mj-lt"/>
              </a:rPr>
              <a:t>WSTĘP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39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 txBox="1">
            <a:spLocks noChangeArrowheads="1"/>
          </p:cNvSpPr>
          <p:nvPr/>
        </p:nvSpPr>
        <p:spPr bwMode="auto">
          <a:xfrm>
            <a:off x="290513" y="231775"/>
            <a:ext cx="85486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911225" algn="l"/>
                <a:tab pos="8170863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911225" algn="l"/>
                <a:tab pos="8170863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911225" algn="l"/>
                <a:tab pos="8170863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911225" algn="l"/>
                <a:tab pos="8170863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911225" algn="l"/>
                <a:tab pos="8170863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911225" algn="l"/>
                <a:tab pos="8170863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pl-PL" sz="2400" b="1" dirty="0">
                <a:solidFill>
                  <a:schemeClr val="tx2"/>
                </a:solidFill>
                <a:latin typeface="+mj-lt"/>
              </a:rPr>
              <a:t>ZRÓWNOWAŻONY </a:t>
            </a:r>
            <a:r>
              <a:rPr lang="es-ES" sz="2400" b="1" dirty="0">
                <a:solidFill>
                  <a:schemeClr val="tx2"/>
                </a:solidFill>
                <a:latin typeface="+mj-lt"/>
              </a:rPr>
              <a:t>TRANSPORT 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I </a:t>
            </a:r>
            <a:r>
              <a:rPr lang="es-ES" sz="2400" b="1" dirty="0">
                <a:solidFill>
                  <a:schemeClr val="tx2"/>
                </a:solidFill>
                <a:latin typeface="+mj-lt"/>
              </a:rPr>
              <a:t>MO</a:t>
            </a:r>
            <a:r>
              <a:rPr lang="pl-PL" sz="2400" b="1" dirty="0">
                <a:solidFill>
                  <a:schemeClr val="tx2"/>
                </a:solidFill>
                <a:latin typeface="+mj-lt"/>
              </a:rPr>
              <a:t>BILNOŚĆ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244" name="13 Marcador de fecha"/>
          <p:cNvSpPr txBox="1">
            <a:spLocks/>
          </p:cNvSpPr>
          <p:nvPr/>
        </p:nvSpPr>
        <p:spPr bwMode="gray">
          <a:xfrm>
            <a:off x="3186113" y="6499225"/>
            <a:ext cx="7318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fld id="{8F8F93D8-049C-4714-AB01-FB2F176D97E2}" type="datetime1">
              <a:rPr lang="es-ES" sz="900">
                <a:solidFill>
                  <a:schemeClr val="bg1"/>
                </a:solidFill>
              </a:rPr>
              <a:pPr algn="l" eaLnBrk="1" hangingPunct="1">
                <a:lnSpc>
                  <a:spcPct val="90000"/>
                </a:lnSpc>
                <a:spcBef>
                  <a:spcPct val="0"/>
                </a:spcBef>
              </a:pPr>
              <a:t>25/04/2012</a:t>
            </a:fld>
            <a:endParaRPr lang="en-US" sz="900">
              <a:solidFill>
                <a:schemeClr val="bg1"/>
              </a:solidFill>
            </a:endParaRPr>
          </a:p>
        </p:txBody>
      </p:sp>
      <p:sp>
        <p:nvSpPr>
          <p:cNvPr id="10245" name="14 Marcador de pie de página"/>
          <p:cNvSpPr txBox="1">
            <a:spLocks/>
          </p:cNvSpPr>
          <p:nvPr/>
        </p:nvSpPr>
        <p:spPr bwMode="gray">
          <a:xfrm>
            <a:off x="277813" y="6499225"/>
            <a:ext cx="277018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2517775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tabLst>
                <a:tab pos="2517775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tabLst>
                <a:tab pos="2517775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tabLst>
                <a:tab pos="2517775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tabLst>
                <a:tab pos="2517775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517775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517775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517775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517775" algn="r"/>
              </a:tabLs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246" name="15 CuadroTexto"/>
          <p:cNvSpPr txBox="1">
            <a:spLocks noChangeArrowheads="1"/>
          </p:cNvSpPr>
          <p:nvPr/>
        </p:nvSpPr>
        <p:spPr bwMode="auto">
          <a:xfrm>
            <a:off x="385763" y="833438"/>
            <a:ext cx="42957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l" eaLnBrk="1" hangingPunct="1">
              <a:buClr>
                <a:srgbClr val="7F7F7F"/>
              </a:buClr>
              <a:buFont typeface="Wingdings" pitchFamily="2" charset="2"/>
              <a:buChar char="§"/>
            </a:pPr>
            <a:r>
              <a:rPr lang="pl-PL" sz="1600" dirty="0">
                <a:solidFill>
                  <a:schemeClr val="tx1"/>
                </a:solidFill>
                <a:latin typeface="+mj-lt"/>
              </a:rPr>
              <a:t>Miasta i obszary metropolitalne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dotykają nieustanne problemy komunikacyjne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i nadmierne zanieczyszczenie z powodu </a:t>
            </a:r>
            <a:r>
              <a:rPr lang="pl-PL" sz="1600" i="1" dirty="0">
                <a:solidFill>
                  <a:schemeClr val="tx1"/>
                </a:solidFill>
                <a:latin typeface="+mj-lt"/>
              </a:rPr>
              <a:t>masowego użycia transportu prywatnego</a:t>
            </a:r>
            <a:r>
              <a:rPr lang="es-ES" sz="1600" i="1" dirty="0">
                <a:solidFill>
                  <a:schemeClr val="tx1"/>
                </a:solidFill>
                <a:latin typeface="+mj-lt"/>
              </a:rPr>
              <a:t>. </a:t>
            </a:r>
            <a:endParaRPr lang="pl-PL" sz="1600" i="1" dirty="0" smtClean="0">
              <a:solidFill>
                <a:schemeClr val="tx1"/>
              </a:solidFill>
              <a:latin typeface="+mj-lt"/>
            </a:endParaRPr>
          </a:p>
          <a:p>
            <a:pPr marL="0" indent="0" algn="l" eaLnBrk="1" hangingPunct="1">
              <a:buClr>
                <a:srgbClr val="7F7F7F"/>
              </a:buClr>
            </a:pPr>
            <a:endParaRPr lang="es-ES" sz="1600" i="1" dirty="0">
              <a:solidFill>
                <a:schemeClr val="tx1"/>
              </a:solidFill>
              <a:latin typeface="+mj-lt"/>
            </a:endParaRPr>
          </a:p>
          <a:p>
            <a:pPr algn="l" eaLnBrk="1" hangingPunct="1">
              <a:buClr>
                <a:srgbClr val="7F7F7F"/>
              </a:buClr>
              <a:buFont typeface="Wingdings" pitchFamily="2" charset="2"/>
              <a:buChar char="§"/>
            </a:pPr>
            <a:r>
              <a:rPr lang="pl-PL" sz="1600" dirty="0">
                <a:solidFill>
                  <a:schemeClr val="tx1"/>
                </a:solidFill>
                <a:latin typeface="+mj-lt"/>
              </a:rPr>
              <a:t>Władze lokalne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/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Instytucje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600" dirty="0" err="1">
                <a:solidFill>
                  <a:schemeClr val="tx1"/>
                </a:solidFill>
                <a:latin typeface="+mj-lt"/>
              </a:rPr>
              <a:t>transport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owe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pracują nad zdefiniowaniem i rozwojem </a:t>
            </a:r>
            <a:r>
              <a:rPr lang="pl-PL" sz="1600" i="1" dirty="0">
                <a:solidFill>
                  <a:schemeClr val="tx1"/>
                </a:solidFill>
                <a:latin typeface="+mj-lt"/>
              </a:rPr>
              <a:t>polityki mobilności zrównoważonej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(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kryzys energetyczny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świadomość ekologiczna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),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jednym z głównych celów jest </a:t>
            </a:r>
            <a:r>
              <a:rPr lang="pl-PL" sz="1600" i="1" dirty="0">
                <a:solidFill>
                  <a:schemeClr val="tx1"/>
                </a:solidFill>
                <a:latin typeface="+mj-lt"/>
              </a:rPr>
              <a:t>promowanie korzystania z Transportu Publicznego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.</a:t>
            </a:r>
            <a:r>
              <a:rPr lang="es-ES" sz="1600" dirty="0">
                <a:solidFill>
                  <a:schemeClr val="tx1"/>
                </a:solidFill>
                <a:latin typeface="+mj-lt"/>
              </a:rPr>
              <a:t> </a:t>
            </a:r>
            <a:endParaRPr lang="pl-PL" sz="1600" dirty="0" smtClean="0">
              <a:solidFill>
                <a:schemeClr val="tx1"/>
              </a:solidFill>
              <a:latin typeface="+mj-lt"/>
            </a:endParaRPr>
          </a:p>
          <a:p>
            <a:pPr marL="0" indent="0" algn="l" eaLnBrk="1" hangingPunct="1">
              <a:buClr>
                <a:srgbClr val="7F7F7F"/>
              </a:buClr>
            </a:pPr>
            <a:endParaRPr lang="pl-PL" sz="1600" dirty="0">
              <a:solidFill>
                <a:schemeClr val="tx1"/>
              </a:solidFill>
              <a:latin typeface="+mj-lt"/>
            </a:endParaRPr>
          </a:p>
          <a:p>
            <a:pPr algn="l" eaLnBrk="1" hangingPunct="1">
              <a:buClr>
                <a:srgbClr val="7F7F7F"/>
              </a:buClr>
              <a:buFont typeface="Wingdings" pitchFamily="2" charset="2"/>
              <a:buChar char="§"/>
            </a:pPr>
            <a:r>
              <a:rPr lang="pl-PL" sz="1600" dirty="0">
                <a:solidFill>
                  <a:schemeClr val="tx1"/>
                </a:solidFill>
                <a:latin typeface="+mj-lt"/>
              </a:rPr>
              <a:t>Podstawowymi rozwiązaniami, które przyczyniają się bezpośrednio do promowania takich strategii są </a:t>
            </a:r>
            <a:r>
              <a:rPr lang="es-ES" sz="1600" b="1" u="sng" dirty="0">
                <a:solidFill>
                  <a:schemeClr val="tx1"/>
                </a:solidFill>
                <a:latin typeface="+mj-lt"/>
              </a:rPr>
              <a:t>POLIT</a:t>
            </a:r>
            <a:r>
              <a:rPr lang="pl-PL" sz="1600" b="1" u="sng" dirty="0">
                <a:solidFill>
                  <a:schemeClr val="tx1"/>
                </a:solidFill>
                <a:latin typeface="+mj-lt"/>
              </a:rPr>
              <a:t>YKI TARYFOWE</a:t>
            </a:r>
            <a:r>
              <a:rPr lang="es-ES" sz="1600" b="1" u="sng" dirty="0">
                <a:solidFill>
                  <a:schemeClr val="tx1"/>
                </a:solidFill>
                <a:latin typeface="+mj-lt"/>
              </a:rPr>
              <a:t>/</a:t>
            </a:r>
            <a:r>
              <a:rPr lang="pl-PL" sz="1600" b="1" u="sng" dirty="0">
                <a:solidFill>
                  <a:schemeClr val="tx1"/>
                </a:solidFill>
                <a:latin typeface="+mj-lt"/>
              </a:rPr>
              <a:t>SYSTEMY BILETOWE</a:t>
            </a:r>
            <a:endParaRPr lang="es-ES" sz="16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48" name="Picture 10" descr="C:\GMV\Marketing\Material corporativo NEW LOGO\material corporativo new-GSP\FOTOS\shutterstock_641359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846138"/>
            <a:ext cx="3810000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565010"/>
            <a:ext cx="2526972" cy="208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7 CuadroTexto"/>
          <p:cNvSpPr txBox="1">
            <a:spLocks noChangeArrowheads="1"/>
          </p:cNvSpPr>
          <p:nvPr/>
        </p:nvSpPr>
        <p:spPr bwMode="auto">
          <a:xfrm>
            <a:off x="2000250" y="5625844"/>
            <a:ext cx="6305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1pPr>
            <a:lvl2pPr marL="742950" indent="-28575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2pPr>
            <a:lvl3pPr marL="11430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3pPr>
            <a:lvl4pPr marL="16002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4pPr>
            <a:lvl5pPr marL="2057400" indent="-228600" eaLnBrk="0" hangingPunct="0">
              <a:defRPr sz="2000">
                <a:solidFill>
                  <a:srgbClr val="FFFFFF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es-ES" sz="1200" i="1" dirty="0" smtClean="0">
                <a:solidFill>
                  <a:schemeClr val="tx1"/>
                </a:solidFill>
              </a:rPr>
              <a:t>                     </a:t>
            </a:r>
            <a:endParaRPr lang="es-ES" sz="1200" i="1" dirty="0">
              <a:solidFill>
                <a:schemeClr val="tx1"/>
              </a:solidFill>
            </a:endParaRPr>
          </a:p>
          <a:p>
            <a:pPr algn="just" eaLnBrk="1" hangingPunct="1"/>
            <a:r>
              <a:rPr lang="es-ES" sz="1200" i="1" dirty="0">
                <a:solidFill>
                  <a:schemeClr val="tx1"/>
                </a:solidFill>
              </a:rPr>
              <a:t>                                                       S</a:t>
            </a:r>
            <a:r>
              <a:rPr lang="pl-PL" sz="1200" i="1" dirty="0" err="1">
                <a:solidFill>
                  <a:schemeClr val="tx1"/>
                </a:solidFill>
              </a:rPr>
              <a:t>ystem</a:t>
            </a:r>
            <a:r>
              <a:rPr lang="pl-PL" sz="1200" i="1" dirty="0">
                <a:solidFill>
                  <a:schemeClr val="tx1"/>
                </a:solidFill>
              </a:rPr>
              <a:t> Strefowy</a:t>
            </a:r>
            <a:r>
              <a:rPr lang="es-ES" sz="1200" i="1" dirty="0">
                <a:solidFill>
                  <a:schemeClr val="tx1"/>
                </a:solidFill>
              </a:rPr>
              <a:t> </a:t>
            </a:r>
            <a:r>
              <a:rPr lang="es-ES" sz="1200" i="1" dirty="0" smtClean="0">
                <a:solidFill>
                  <a:schemeClr val="tx1"/>
                </a:solidFill>
              </a:rPr>
              <a:t>Girona, </a:t>
            </a:r>
            <a:r>
              <a:rPr lang="es-ES" sz="1200" i="1" dirty="0" err="1" smtClean="0">
                <a:solidFill>
                  <a:schemeClr val="tx1"/>
                </a:solidFill>
              </a:rPr>
              <a:t>Hiszpania</a:t>
            </a:r>
            <a:endParaRPr lang="es-ES" sz="12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786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5112" y="908720"/>
            <a:ext cx="85613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85000"/>
              </a:lnSpc>
              <a:spcBef>
                <a:spcPct val="0"/>
              </a:spcBef>
              <a:defRPr/>
            </a:pPr>
            <a:r>
              <a:rPr lang="pl-PL" sz="4400" b="1" dirty="0" smtClean="0">
                <a:solidFill>
                  <a:schemeClr val="bg1"/>
                </a:solidFill>
                <a:latin typeface="+mj-lt"/>
              </a:rPr>
              <a:t>PROJEKT CSZKM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50" y="155575"/>
            <a:ext cx="854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algn="l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33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3012" y="0"/>
            <a:ext cx="8229600" cy="764704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/>
              <a:t>I etap projektu CSZKM</a:t>
            </a:r>
            <a:endParaRPr lang="en-US" sz="3200" b="1" dirty="0"/>
          </a:p>
        </p:txBody>
      </p:sp>
      <p:sp>
        <p:nvSpPr>
          <p:cNvPr id="4" name="Rectangle 702"/>
          <p:cNvSpPr txBox="1">
            <a:spLocks noChangeArrowheads="1"/>
          </p:cNvSpPr>
          <p:nvPr/>
        </p:nvSpPr>
        <p:spPr>
          <a:xfrm>
            <a:off x="175183" y="974725"/>
            <a:ext cx="8548688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dirty="0" smtClean="0"/>
              <a:t>REALIZACJA</a:t>
            </a:r>
            <a:endParaRPr lang="es-ES_tradnl" sz="2400" dirty="0"/>
          </a:p>
        </p:txBody>
      </p:sp>
      <p:sp>
        <p:nvSpPr>
          <p:cNvPr id="5" name="Rectangle 702"/>
          <p:cNvSpPr txBox="1">
            <a:spLocks noChangeArrowheads="1"/>
          </p:cNvSpPr>
          <p:nvPr/>
        </p:nvSpPr>
        <p:spPr bwMode="auto">
          <a:xfrm>
            <a:off x="175183" y="1581150"/>
            <a:ext cx="8734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tabLst>
                <a:tab pos="177800" algn="l"/>
                <a:tab pos="8170863" algn="r"/>
              </a:tabLst>
              <a:defRPr/>
            </a:pPr>
            <a:r>
              <a:rPr lang="pl-PL" sz="2800" b="1" cap="small" dirty="0">
                <a:solidFill>
                  <a:schemeClr val="tx1"/>
                </a:solidFill>
                <a:cs typeface="Arial" pitchFamily="34" charset="0"/>
              </a:rPr>
              <a:t>Wykonanie i wdrożenie systemu zarządzania</a:t>
            </a:r>
          </a:p>
          <a:p>
            <a:pPr marL="88900" indent="-88900">
              <a:lnSpc>
                <a:spcPct val="95000"/>
              </a:lnSpc>
              <a:spcAft>
                <a:spcPts val="600"/>
              </a:spcAft>
              <a:tabLst>
                <a:tab pos="177800" algn="l"/>
                <a:tab pos="8170863" algn="r"/>
              </a:tabLst>
              <a:defRPr/>
            </a:pPr>
            <a:r>
              <a:rPr lang="pl-PL" sz="2800" b="1" cap="small" dirty="0">
                <a:solidFill>
                  <a:schemeClr val="tx1"/>
                </a:solidFill>
                <a:cs typeface="Arial" pitchFamily="34" charset="0"/>
              </a:rPr>
              <a:t>flotą pojazdów komunikacji miejskiej </a:t>
            </a:r>
          </a:p>
          <a:p>
            <a:pPr marL="88900" indent="-88900">
              <a:lnSpc>
                <a:spcPct val="95000"/>
              </a:lnSpc>
              <a:spcAft>
                <a:spcPts val="600"/>
              </a:spcAft>
              <a:tabLst>
                <a:tab pos="8170863" algn="r"/>
              </a:tabLst>
              <a:defRPr/>
            </a:pPr>
            <a:r>
              <a:rPr lang="pl-PL" sz="2800" b="1" cap="small" dirty="0">
                <a:solidFill>
                  <a:schemeClr val="tx1"/>
                </a:solidFill>
                <a:cs typeface="Arial" pitchFamily="34" charset="0"/>
              </a:rPr>
              <a:t>Miasta Szczecin </a:t>
            </a:r>
            <a:r>
              <a:rPr lang="pl-PL" sz="2800" b="1" kern="0" cap="small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>
              <a:lnSpc>
                <a:spcPct val="95000"/>
              </a:lnSpc>
              <a:spcAft>
                <a:spcPts val="1200"/>
              </a:spcAft>
              <a:tabLst>
                <a:tab pos="911225" algn="l"/>
                <a:tab pos="8170863" algn="r"/>
              </a:tabLst>
              <a:defRPr/>
            </a:pPr>
            <a:endParaRPr lang="pl-PL" sz="2400" b="1" kern="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702"/>
          <p:cNvSpPr txBox="1">
            <a:spLocks noChangeArrowheads="1"/>
          </p:cNvSpPr>
          <p:nvPr/>
        </p:nvSpPr>
        <p:spPr bwMode="auto">
          <a:xfrm>
            <a:off x="268846" y="3244850"/>
            <a:ext cx="84550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5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sz="2400" kern="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kern="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System Dynamicznej Informacji Pasażerskiej</a:t>
            </a:r>
          </a:p>
          <a:p>
            <a:pPr>
              <a:lnSpc>
                <a:spcPct val="95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kern="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System Zarządzania Flotą</a:t>
            </a:r>
          </a:p>
          <a:p>
            <a:pPr>
              <a:lnSpc>
                <a:spcPct val="95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kern="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System Monitoringu Wizyjnego w pojazdach</a:t>
            </a:r>
          </a:p>
          <a:p>
            <a:pPr>
              <a:lnSpc>
                <a:spcPct val="95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kern="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System Zliczania Potoków Pasażerskich</a:t>
            </a:r>
          </a:p>
          <a:p>
            <a:pPr>
              <a:lnSpc>
                <a:spcPct val="95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kern="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Bilet Elektroniczny Okresowy</a:t>
            </a:r>
          </a:p>
          <a:p>
            <a:pPr>
              <a:lnSpc>
                <a:spcPct val="95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endParaRPr lang="pl-PL" sz="2400" b="1" kern="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Users\bbhh\Desktop\bluetoothpost_murcia_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4394200"/>
            <a:ext cx="290988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26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3012" y="0"/>
            <a:ext cx="8229600" cy="764704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/>
              <a:t>I etap projektu CSZKM</a:t>
            </a:r>
            <a:endParaRPr lang="en-US" sz="3200" b="1" dirty="0"/>
          </a:p>
        </p:txBody>
      </p:sp>
      <p:sp>
        <p:nvSpPr>
          <p:cNvPr id="7" name="Rectangle 702"/>
          <p:cNvSpPr txBox="1">
            <a:spLocks noChangeArrowheads="1"/>
          </p:cNvSpPr>
          <p:nvPr/>
        </p:nvSpPr>
        <p:spPr bwMode="auto">
          <a:xfrm>
            <a:off x="323528" y="2636912"/>
            <a:ext cx="85979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5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b="1" kern="0" cap="small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pl-PL" cap="small" dirty="0">
                <a:solidFill>
                  <a:schemeClr val="tx1"/>
                </a:solidFill>
                <a:cs typeface="Arial" pitchFamily="34" charset="0"/>
              </a:rPr>
              <a:t>430 pojazdów:</a:t>
            </a:r>
          </a:p>
          <a:p>
            <a:pPr lvl="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cap="small" dirty="0">
                <a:solidFill>
                  <a:schemeClr val="tx1"/>
                </a:solidFill>
                <a:cs typeface="Arial" pitchFamily="34" charset="0"/>
              </a:rPr>
              <a:t> 260 autobusów</a:t>
            </a:r>
          </a:p>
          <a:p>
            <a:pPr lvl="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cap="small" dirty="0">
                <a:solidFill>
                  <a:schemeClr val="tx1"/>
                </a:solidFill>
                <a:cs typeface="Arial" pitchFamily="34" charset="0"/>
              </a:rPr>
              <a:t> 110 tramwajów</a:t>
            </a:r>
          </a:p>
          <a:p>
            <a:pPr lvl="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cap="small" dirty="0">
                <a:solidFill>
                  <a:schemeClr val="tx1"/>
                </a:solidFill>
                <a:cs typeface="Arial" pitchFamily="34" charset="0"/>
              </a:rPr>
              <a:t> tabor techniczny,</a:t>
            </a:r>
          </a:p>
          <a:p>
            <a:pPr>
              <a:lnSpc>
                <a:spcPct val="95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cap="small" dirty="0">
                <a:solidFill>
                  <a:schemeClr val="tx1"/>
                </a:solidFill>
                <a:cs typeface="Arial" pitchFamily="34" charset="0"/>
              </a:rPr>
              <a:t> 15 elektronicznych tablic informacyjnych,</a:t>
            </a:r>
          </a:p>
          <a:p>
            <a:pPr>
              <a:lnSpc>
                <a:spcPct val="95000"/>
              </a:lnSpc>
              <a:spcAft>
                <a:spcPts val="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cap="small" dirty="0">
                <a:solidFill>
                  <a:schemeClr val="tx1"/>
                </a:solidFill>
                <a:cs typeface="Arial" pitchFamily="34" charset="0"/>
              </a:rPr>
              <a:t> informacja pasażerska przez Internet  i SMS </a:t>
            </a:r>
          </a:p>
          <a:p>
            <a:pPr lvl="1">
              <a:lnSpc>
                <a:spcPct val="95000"/>
              </a:lnSpc>
              <a:spcAft>
                <a:spcPts val="1200"/>
              </a:spcAft>
              <a:tabLst>
                <a:tab pos="911225" algn="l"/>
                <a:tab pos="8170863" algn="r"/>
              </a:tabLst>
              <a:defRPr/>
            </a:pPr>
            <a:r>
              <a:rPr lang="pl-PL" cap="small" dirty="0">
                <a:solidFill>
                  <a:schemeClr val="tx1"/>
                </a:solidFill>
                <a:cs typeface="Arial" pitchFamily="34" charset="0"/>
              </a:rPr>
              <a:t>– w czasie rzeczywistym,</a:t>
            </a:r>
          </a:p>
          <a:p>
            <a:pPr>
              <a:lnSpc>
                <a:spcPct val="95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b="1" kern="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cap="small" dirty="0">
                <a:solidFill>
                  <a:schemeClr val="tx1"/>
                </a:solidFill>
                <a:cs typeface="Arial" pitchFamily="34" charset="0"/>
              </a:rPr>
              <a:t>Bezprzewodowy punkt dostępu do informacji pasażerskiej</a:t>
            </a:r>
          </a:p>
          <a:p>
            <a:pPr>
              <a:lnSpc>
                <a:spcPct val="95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r>
              <a:rPr lang="pl-PL" b="1" kern="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cap="small" dirty="0">
                <a:solidFill>
                  <a:schemeClr val="tx1"/>
                </a:solidFill>
                <a:cs typeface="Arial" pitchFamily="34" charset="0"/>
              </a:rPr>
              <a:t>Nowoczesne centrum nadzoru ruchu</a:t>
            </a:r>
          </a:p>
          <a:p>
            <a:pPr>
              <a:lnSpc>
                <a:spcPct val="95000"/>
              </a:lnSpc>
              <a:spcAft>
                <a:spcPts val="1200"/>
              </a:spcAft>
              <a:buFont typeface="Arial" pitchFamily="34" charset="0"/>
              <a:buChar char="•"/>
              <a:tabLst>
                <a:tab pos="911225" algn="l"/>
                <a:tab pos="8170863" algn="r"/>
              </a:tabLst>
              <a:defRPr/>
            </a:pPr>
            <a:endParaRPr lang="pl-PL" sz="2400" b="1" kern="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02"/>
          <p:cNvSpPr txBox="1">
            <a:spLocks noChangeArrowheads="1"/>
          </p:cNvSpPr>
          <p:nvPr/>
        </p:nvSpPr>
        <p:spPr>
          <a:xfrm>
            <a:off x="175183" y="974725"/>
            <a:ext cx="8548688" cy="342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 smtClean="0"/>
              <a:t>REALIZACJA</a:t>
            </a:r>
            <a:endParaRPr lang="es-ES_tradnl" sz="3200" dirty="0"/>
          </a:p>
        </p:txBody>
      </p:sp>
      <p:sp>
        <p:nvSpPr>
          <p:cNvPr id="9" name="Rectangle 702"/>
          <p:cNvSpPr txBox="1">
            <a:spLocks noChangeArrowheads="1"/>
          </p:cNvSpPr>
          <p:nvPr/>
        </p:nvSpPr>
        <p:spPr bwMode="auto">
          <a:xfrm>
            <a:off x="175183" y="1581150"/>
            <a:ext cx="8734425" cy="8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7800" indent="-177800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tabLst>
                <a:tab pos="177800" algn="l"/>
                <a:tab pos="8170863" algn="r"/>
              </a:tabLst>
              <a:defRPr/>
            </a:pPr>
            <a:r>
              <a:rPr lang="pl-PL" b="1" cap="small" dirty="0">
                <a:solidFill>
                  <a:schemeClr val="tx1"/>
                </a:solidFill>
                <a:cs typeface="Arial" pitchFamily="34" charset="0"/>
              </a:rPr>
              <a:t>Wykonanie i wdrożenie systemu zarządzania</a:t>
            </a:r>
          </a:p>
          <a:p>
            <a:pPr marL="88900" indent="-88900">
              <a:lnSpc>
                <a:spcPct val="95000"/>
              </a:lnSpc>
              <a:spcAft>
                <a:spcPts val="600"/>
              </a:spcAft>
              <a:tabLst>
                <a:tab pos="177800" algn="l"/>
                <a:tab pos="8170863" algn="r"/>
              </a:tabLst>
              <a:defRPr/>
            </a:pPr>
            <a:r>
              <a:rPr lang="pl-PL" b="1" cap="small" dirty="0">
                <a:solidFill>
                  <a:schemeClr val="tx1"/>
                </a:solidFill>
                <a:cs typeface="Arial" pitchFamily="34" charset="0"/>
              </a:rPr>
              <a:t>flotą pojazdów komunikacji miejskiej </a:t>
            </a:r>
          </a:p>
          <a:p>
            <a:pPr marL="88900" indent="-88900">
              <a:lnSpc>
                <a:spcPct val="95000"/>
              </a:lnSpc>
              <a:spcAft>
                <a:spcPts val="600"/>
              </a:spcAft>
              <a:tabLst>
                <a:tab pos="8170863" algn="r"/>
              </a:tabLst>
              <a:defRPr/>
            </a:pPr>
            <a:r>
              <a:rPr lang="pl-PL" b="1" cap="small" dirty="0">
                <a:solidFill>
                  <a:schemeClr val="tx1"/>
                </a:solidFill>
                <a:cs typeface="Arial" pitchFamily="34" charset="0"/>
              </a:rPr>
              <a:t>Miasta Szczecin </a:t>
            </a:r>
            <a:r>
              <a:rPr lang="pl-PL" b="1" kern="0" cap="small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>
              <a:lnSpc>
                <a:spcPct val="95000"/>
              </a:lnSpc>
              <a:spcAft>
                <a:spcPts val="1200"/>
              </a:spcAft>
              <a:tabLst>
                <a:tab pos="911225" algn="l"/>
                <a:tab pos="8170863" algn="r"/>
              </a:tabLst>
              <a:defRPr/>
            </a:pPr>
            <a:endParaRPr lang="pl-PL" sz="2400" b="1" kern="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2324100"/>
            <a:ext cx="279400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834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3012" y="0"/>
            <a:ext cx="8229600" cy="764704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/>
              <a:t>II etap projektu CSZKM</a:t>
            </a:r>
            <a:endParaRPr lang="en-US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95536" y="980728"/>
            <a:ext cx="85689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+mj-lt"/>
              </a:rPr>
              <a:t>PLAN REALIZACJI II ETAPU PROJEKTU CSZKM: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dirty="0" smtClean="0">
              <a:solidFill>
                <a:srgbClr val="FF0000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+mj-lt"/>
              </a:rPr>
              <a:t>SYSTEM MONITORINGU WIZYJNEGO POJAZDÓW TRNASPORT PUBLICZNEGO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+mj-lt"/>
              </a:rPr>
              <a:t>ROZBUDOWA SYSTEMU BILETU ELEKTRONICZNEGO (BILET JEDNORAZOWY, BILETOMATY POKŁADOWE I STACJONARNE ITP.)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+mj-lt"/>
              </a:rPr>
              <a:t>SYSTEM KARTY MIEJSKIEJ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+mj-lt"/>
              </a:rPr>
              <a:t>SYSTEM ZLICZANIA POTOKÓW PASAŻERSKICH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+mj-lt"/>
              </a:rPr>
              <a:t>SYSTEM MULTIMEDIALNEJ INFORMACJI PASAŻERSKIEJ W POJAZDACH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+mj-lt"/>
              </a:rPr>
              <a:t>SYSTEM LOKALZIACJI I MONITORINGU POJAZDÓW TECHNICZNYCH OBSŁUGUJĄCYCH „AKCJĘ ZIMIA”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+mj-lt"/>
              </a:rPr>
              <a:t>SYSTEM TRANSPORTU NA ŻĄDANIE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1600" dirty="0" smtClean="0">
                <a:latin typeface="+mj-lt"/>
              </a:rPr>
              <a:t>SYSTEM OPTYMALIZACJI SIECI KOMUNIKACYJNEJ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pl-PL" sz="1600" dirty="0" smtClean="0">
              <a:latin typeface="+mj-lt"/>
            </a:endParaRPr>
          </a:p>
          <a:p>
            <a:endParaRPr lang="pl-PL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70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5112" y="908720"/>
            <a:ext cx="8561387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lnSpc>
                <a:spcPct val="85000"/>
              </a:lnSpc>
              <a:spcBef>
                <a:spcPct val="0"/>
              </a:spcBef>
              <a:defRPr/>
            </a:pPr>
            <a:r>
              <a:rPr lang="pl-PL" sz="4400" b="1" dirty="0" smtClean="0">
                <a:solidFill>
                  <a:schemeClr val="bg1"/>
                </a:solidFill>
                <a:latin typeface="+mj-lt"/>
              </a:rPr>
              <a:t>SYSTEM TARYFOWY I BILETOWY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50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589</TotalTime>
  <Words>906</Words>
  <Application>Microsoft Office PowerPoint</Application>
  <PresentationFormat>Pokaz na ekranie (4:3)</PresentationFormat>
  <Paragraphs>175</Paragraphs>
  <Slides>24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Ejecutivo</vt:lpstr>
      <vt:lpstr> Projekt poprawy jakości transportu miejskiego w aglomeracji szczecińskiej narzędziem technicznego wsparcia integracji transportu publicznego w Szczecińskim Obszarze Metropolitalnym  </vt:lpstr>
      <vt:lpstr>Slajd 2</vt:lpstr>
      <vt:lpstr>Slajd 3</vt:lpstr>
      <vt:lpstr>Slajd 4</vt:lpstr>
      <vt:lpstr>Slajd 5</vt:lpstr>
      <vt:lpstr>I etap projektu CSZKM</vt:lpstr>
      <vt:lpstr>I etap projektu CSZKM</vt:lpstr>
      <vt:lpstr>II etap projektu CSZKM</vt:lpstr>
      <vt:lpstr>Slajd 9</vt:lpstr>
      <vt:lpstr>Slajd 10</vt:lpstr>
      <vt:lpstr>Slajd 11</vt:lpstr>
      <vt:lpstr>Slajd 12</vt:lpstr>
      <vt:lpstr>Slajd 13</vt:lpstr>
      <vt:lpstr>Szczecińska Karta Aglomeracyjna</vt:lpstr>
      <vt:lpstr>Centrum rozliczeniowe</vt:lpstr>
      <vt:lpstr>Slajd 16</vt:lpstr>
      <vt:lpstr>Zarząd Transportu Regionalnego w Murcji, Hiszpania</vt:lpstr>
      <vt:lpstr>Murcja</vt:lpstr>
      <vt:lpstr>Planowanie</vt:lpstr>
      <vt:lpstr>Slajd 20</vt:lpstr>
      <vt:lpstr>Integracja transportu metropolitalnego</vt:lpstr>
      <vt:lpstr>Integracja transportu metropolitalnego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Jaroslaw Przemyslaw Behan</dc:creator>
  <cp:lastModifiedBy>FG</cp:lastModifiedBy>
  <cp:revision>39</cp:revision>
  <dcterms:created xsi:type="dcterms:W3CDTF">2012-04-16T12:41:38Z</dcterms:created>
  <dcterms:modified xsi:type="dcterms:W3CDTF">2012-04-25T06:12:21Z</dcterms:modified>
</cp:coreProperties>
</file>